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4" r:id="rId3"/>
    <p:sldId id="257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공통" id="{BCB360BA-25EB-8548-A0AD-783E90B95A40}">
          <p14:sldIdLst>
            <p14:sldId id="260"/>
            <p14:sldId id="264"/>
          </p14:sldIdLst>
        </p14:section>
        <p14:section name="가입화면" id="{D4466F0C-DEFE-B246-AF6F-83DA7330FE45}">
          <p14:sldIdLst>
            <p14:sldId id="257"/>
            <p14:sldId id="261"/>
            <p14:sldId id="262"/>
            <p14:sldId id="263"/>
          </p14:sldIdLst>
        </p14:section>
        <p14:section name="매칭 1단계" id="{F7432986-1703-2D4C-89CC-A7900C3D3AA2}">
          <p14:sldIdLst>
            <p14:sldId id="265"/>
            <p14:sldId id="266"/>
          </p14:sldIdLst>
        </p14:section>
        <p14:section name="매칭 2단계" id="{BC0C10DD-054F-324F-A6F8-EA02990AEF3D}">
          <p14:sldIdLst>
            <p14:sldId id="267"/>
            <p14:sldId id="268"/>
          </p14:sldIdLst>
        </p14:section>
        <p14:section name="개발단계" id="{5185B436-1BCB-0E43-8F1A-3A8BB880B403}">
          <p14:sldIdLst>
            <p14:sldId id="269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1"/>
    <p:restoredTop sz="94702"/>
  </p:normalViewPr>
  <p:slideViewPr>
    <p:cSldViewPr snapToGrid="0" snapToObjects="1" showGuides="1">
      <p:cViewPr varScale="1">
        <p:scale>
          <a:sx n="78" d="100"/>
          <a:sy n="78" d="100"/>
        </p:scale>
        <p:origin x="208" y="1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22EAC3-D562-D34C-B921-7276AAB1C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1A531DA-0223-2941-9F33-D729DF0EE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5EE42E-021F-664C-ACC3-28B5DDEE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04F2-C9FB-714B-A41C-033AEBE96039}" type="datetimeFigureOut">
              <a:rPr kumimoji="1" lang="ko-Kore-KR" altLang="en-US" smtClean="0"/>
              <a:t>7/23/21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14D435-2A9E-5A47-8B5C-6731F1E9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C759B1-0C37-9D4B-A3D9-873A6D13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6249-16C6-974F-BAC4-E10B723406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7610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64E04C-B9D9-5D43-9817-EC55F980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F432DA1-3C62-1E44-8AF1-91169FDB0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C5EE9F-9164-F546-B9DA-C602304E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04F2-C9FB-714B-A41C-033AEBE96039}" type="datetimeFigureOut">
              <a:rPr kumimoji="1" lang="ko-Kore-KR" altLang="en-US" smtClean="0"/>
              <a:t>7/23/21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5435AF-070C-F947-8730-F3527925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B9B708-9B61-3E42-92BD-04425BCF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6249-16C6-974F-BAC4-E10B723406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5026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1CAB075-4D90-014D-8482-8A2E9397A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42589EA-48EC-CC41-A7B6-64B02FDF6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5AB08E-7656-124F-BAF2-BC88E839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04F2-C9FB-714B-A41C-033AEBE96039}" type="datetimeFigureOut">
              <a:rPr kumimoji="1" lang="ko-Kore-KR" altLang="en-US" smtClean="0"/>
              <a:t>7/23/21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D6C746-E39D-D34A-8DF5-7A3E4C98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C609E8-44A1-6349-A022-F33C5429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6249-16C6-974F-BAC4-E10B723406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7614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4BF880-0102-384F-890E-423CDF85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EBF69B-CE9F-7848-B8C6-D7829085A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F5E358-DECC-9641-A800-4F795041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04F2-C9FB-714B-A41C-033AEBE96039}" type="datetimeFigureOut">
              <a:rPr kumimoji="1" lang="ko-Kore-KR" altLang="en-US" smtClean="0"/>
              <a:t>7/23/21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BE9A38-0D0D-DA46-BC2F-18AD2946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7B5215-CC01-EC47-BA33-EDCBBE2A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6249-16C6-974F-BAC4-E10B723406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9400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6B1C9B-F9E3-8C4A-BDCD-4C092C9E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C3E721-8A73-4A4C-874E-88D144279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26974B-CE48-E648-A289-865B2603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04F2-C9FB-714B-A41C-033AEBE96039}" type="datetimeFigureOut">
              <a:rPr kumimoji="1" lang="ko-Kore-KR" altLang="en-US" smtClean="0"/>
              <a:t>7/23/21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91B4B6-E198-B743-BE29-67C8C7F3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36052-FB9E-3E42-BF51-6B2A34F6F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6249-16C6-974F-BAC4-E10B723406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9896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A047E3-9656-D246-9F31-54A5DC85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240823-82FE-6A4A-B143-B9FCF8391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2B86919-785A-9D4A-989A-0B0FBCC29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542F6A-740B-4F4C-A728-1F9FF718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04F2-C9FB-714B-A41C-033AEBE96039}" type="datetimeFigureOut">
              <a:rPr kumimoji="1" lang="ko-Kore-KR" altLang="en-US" smtClean="0"/>
              <a:t>7/23/21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23A49A0-3492-4A4C-9717-9068E2B9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D0254F-8948-6543-8A09-71FEA6CB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6249-16C6-974F-BAC4-E10B723406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362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CD51B-F1E9-F145-BD57-AB470AD1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7945744-2B24-1543-BF23-31F5FDBFF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DE59486-C349-F34E-BF8F-5068FC4E4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2792A35-7FBF-D844-9956-F9D7E34B0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E0EB6C0-DAD0-1A43-8476-AC50857A1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3DE34E9-4AC8-A548-B092-80A0DC53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04F2-C9FB-714B-A41C-033AEBE96039}" type="datetimeFigureOut">
              <a:rPr kumimoji="1" lang="ko-Kore-KR" altLang="en-US" smtClean="0"/>
              <a:t>7/23/21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302FF55-A965-B541-971A-2CC93BAF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C7A4876-9B8F-4A44-A2B3-90979FF9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6249-16C6-974F-BAC4-E10B723406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5259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F570C8-F6DC-9D42-8C7A-DB29D5EE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5845627-1702-8C4C-8362-CE41E174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04F2-C9FB-714B-A41C-033AEBE96039}" type="datetimeFigureOut">
              <a:rPr kumimoji="1" lang="ko-Kore-KR" altLang="en-US" smtClean="0"/>
              <a:t>7/23/21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F55E87D-88D6-154E-81DC-EBF99F29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C61A37B-0502-6D42-8D0F-095D1FAC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6249-16C6-974F-BAC4-E10B723406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6757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8FC0BF9-6616-B043-BC42-8488BACB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04F2-C9FB-714B-A41C-033AEBE96039}" type="datetimeFigureOut">
              <a:rPr kumimoji="1" lang="ko-Kore-KR" altLang="en-US" smtClean="0"/>
              <a:t>7/23/21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CF26C53-E6F8-154F-B332-D55A1E8D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193D8C-9780-F84F-8F82-22A40471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6249-16C6-974F-BAC4-E10B723406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25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4C120-C8B8-1447-A494-EC2CE0A4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2CE8D2-601A-7548-983A-A01F1866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9AEFC35-1D53-A046-85BE-03C131ADF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C04663-9777-0541-A59C-8690F71E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04F2-C9FB-714B-A41C-033AEBE96039}" type="datetimeFigureOut">
              <a:rPr kumimoji="1" lang="ko-Kore-KR" altLang="en-US" smtClean="0"/>
              <a:t>7/23/21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C44113-3672-594D-9234-8E922C83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216EE5-3D27-1943-B131-665320C5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6249-16C6-974F-BAC4-E10B723406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0510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01A3EB-1B06-6C40-9644-315C4CB4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C9DC822-ED22-6142-94B2-4514A1E09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2DCB51B-871A-2B40-97FF-02AAA5E15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8AA76A-C2B7-C944-9FA5-E19BEA45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04F2-C9FB-714B-A41C-033AEBE96039}" type="datetimeFigureOut">
              <a:rPr kumimoji="1" lang="ko-Kore-KR" altLang="en-US" smtClean="0"/>
              <a:t>7/23/21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E51CDE-6A77-4249-BB50-362B3F70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E57A5B8-BDBC-CA4B-9F1F-08126750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6249-16C6-974F-BAC4-E10B723406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7363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06C9BC3-2A91-1D4C-8E8C-4663BA6E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4B016-CDF2-1E48-BE2F-FE2E563E1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765075-5449-8C4B-8D25-0F1CF20EA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04F2-C9FB-714B-A41C-033AEBE96039}" type="datetimeFigureOut">
              <a:rPr kumimoji="1" lang="ko-Kore-KR" altLang="en-US" smtClean="0"/>
              <a:t>7/23/21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DA62E8-2799-8144-A190-3FB398526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E50134-236F-E64B-BFC5-7DE03D383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86249-16C6-974F-BAC4-E10B7234060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2283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watcho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watchon.com/brands/form?membership_type=pro&amp;from=/brands/rtw-qualification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watchon.com/brands/survey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lfcos.com/index/case_view/32218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pic>
        <p:nvPicPr>
          <p:cNvPr id="7" name="그림 6">
            <a:hlinkClick r:id="rId2"/>
            <a:extLst>
              <a:ext uri="{FF2B5EF4-FFF2-40B4-BE49-F238E27FC236}">
                <a16:creationId xmlns:a16="http://schemas.microsoft.com/office/drawing/2014/main" id="{D08E9EC5-DC7D-0C48-8FF6-A40F01919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4490887"/>
            <a:ext cx="3454400" cy="2367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83608C-E84F-AD47-AE01-07A5D5F6B52C}"/>
              </a:ext>
            </a:extLst>
          </p:cNvPr>
          <p:cNvSpPr txBox="1"/>
          <p:nvPr/>
        </p:nvSpPr>
        <p:spPr>
          <a:xfrm>
            <a:off x="4965211" y="199149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SERVICE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15326-98CC-2142-AAF2-D107A18BFABD}"/>
              </a:ext>
            </a:extLst>
          </p:cNvPr>
          <p:cNvSpPr txBox="1"/>
          <p:nvPr/>
        </p:nvSpPr>
        <p:spPr>
          <a:xfrm>
            <a:off x="7181141" y="206619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News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842D6-6C74-BA46-9DAA-087F9D093E21}"/>
              </a:ext>
            </a:extLst>
          </p:cNvPr>
          <p:cNvSpPr txBox="1"/>
          <p:nvPr/>
        </p:nvSpPr>
        <p:spPr>
          <a:xfrm>
            <a:off x="8999848" y="199149"/>
            <a:ext cx="950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LOGIN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AF9F732-DB78-1144-A372-B78877B41D8A}"/>
              </a:ext>
            </a:extLst>
          </p:cNvPr>
          <p:cNvSpPr/>
          <p:nvPr/>
        </p:nvSpPr>
        <p:spPr>
          <a:xfrm>
            <a:off x="10234927" y="0"/>
            <a:ext cx="1957073" cy="5992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BDE658-3748-E84B-9E15-03AF7B7D5ED0}"/>
              </a:ext>
            </a:extLst>
          </p:cNvPr>
          <p:cNvSpPr txBox="1"/>
          <p:nvPr/>
        </p:nvSpPr>
        <p:spPr>
          <a:xfrm>
            <a:off x="10460544" y="237397"/>
            <a:ext cx="1672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600" dirty="0">
                <a:solidFill>
                  <a:schemeClr val="bg1">
                    <a:lumMod val="95000"/>
                  </a:schemeClr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JOIN FOR FREE</a:t>
            </a:r>
            <a:endParaRPr kumimoji="1" lang="ko-Kore-KR" altLang="en-US" sz="1600" dirty="0">
              <a:solidFill>
                <a:schemeClr val="bg1">
                  <a:lumMod val="95000"/>
                </a:schemeClr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B1113-3F95-DD45-96B4-50F511912AAA}"/>
              </a:ext>
            </a:extLst>
          </p:cNvPr>
          <p:cNvSpPr txBox="1"/>
          <p:nvPr/>
        </p:nvSpPr>
        <p:spPr>
          <a:xfrm>
            <a:off x="8567524" y="4084944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참고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(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하이퍼링크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)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40D354-CCC3-194D-B295-6B508E7949D7}"/>
              </a:ext>
            </a:extLst>
          </p:cNvPr>
          <p:cNvSpPr txBox="1"/>
          <p:nvPr/>
        </p:nvSpPr>
        <p:spPr>
          <a:xfrm>
            <a:off x="235800" y="1341339"/>
            <a:ext cx="2702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Cosmetics Connected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2ED3A-F274-7C42-AB3E-C584D4309D3B}"/>
              </a:ext>
            </a:extLst>
          </p:cNvPr>
          <p:cNvSpPr txBox="1"/>
          <p:nvPr/>
        </p:nvSpPr>
        <p:spPr>
          <a:xfrm>
            <a:off x="235800" y="2131717"/>
            <a:ext cx="9606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Just focus on what you are doing, we connect you to the right fit manufacturers.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CA54E0-951D-4340-98CC-1849419D17A0}"/>
              </a:ext>
            </a:extLst>
          </p:cNvPr>
          <p:cNvSpPr txBox="1"/>
          <p:nvPr/>
        </p:nvSpPr>
        <p:spPr>
          <a:xfrm>
            <a:off x="5190828" y="527502"/>
            <a:ext cx="3550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6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Matching</a:t>
            </a:r>
          </a:p>
          <a:p>
            <a:r>
              <a:rPr kumimoji="1" lang="en-US" altLang="ko-Kore-KR" sz="16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Development process(coming soon)</a:t>
            </a:r>
          </a:p>
          <a:p>
            <a:r>
              <a:rPr kumimoji="1" lang="en-US" altLang="ko-Kore-KR" sz="16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Pangaea Academy</a:t>
            </a:r>
            <a:endParaRPr kumimoji="1" lang="ko-Kore-KR" altLang="en-US" sz="16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106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1E3CD-684E-1847-83D8-9090B3F9D775}"/>
              </a:ext>
            </a:extLst>
          </p:cNvPr>
          <p:cNvSpPr txBox="1"/>
          <p:nvPr/>
        </p:nvSpPr>
        <p:spPr>
          <a:xfrm>
            <a:off x="8948850" y="68617"/>
            <a:ext cx="272702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사용자 매칭 </a:t>
            </a:r>
            <a:r>
              <a:rPr kumimoji="1" lang="en-US" altLang="ko-KR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2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단계</a:t>
            </a:r>
            <a:endParaRPr kumimoji="1" lang="ko-Kore-KR" altLang="en-US" sz="2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1024DF5-7057-1545-AED1-24F43B03F118}"/>
              </a:ext>
            </a:extLst>
          </p:cNvPr>
          <p:cNvSpPr/>
          <p:nvPr/>
        </p:nvSpPr>
        <p:spPr>
          <a:xfrm>
            <a:off x="1750285" y="996043"/>
            <a:ext cx="9925594" cy="5732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75D74E1-27CB-BF4C-B6BC-33A8019A9D4D}"/>
              </a:ext>
            </a:extLst>
          </p:cNvPr>
          <p:cNvSpPr/>
          <p:nvPr/>
        </p:nvSpPr>
        <p:spPr>
          <a:xfrm>
            <a:off x="2112846" y="2069245"/>
            <a:ext cx="5251340" cy="4223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16A2644-A5D8-FC4C-BD5D-4AC55EA7EAEE}"/>
              </a:ext>
            </a:extLst>
          </p:cNvPr>
          <p:cNvSpPr/>
          <p:nvPr/>
        </p:nvSpPr>
        <p:spPr>
          <a:xfrm>
            <a:off x="1928191" y="1059021"/>
            <a:ext cx="1625995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A9FC8A-03F8-404E-ADC8-ACCBD1E2B6AD}"/>
              </a:ext>
            </a:extLst>
          </p:cNvPr>
          <p:cNvSpPr txBox="1"/>
          <p:nvPr/>
        </p:nvSpPr>
        <p:spPr>
          <a:xfrm>
            <a:off x="2112846" y="120636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문의하기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E55EE2-9D03-F14A-91AE-A373D388A1EF}"/>
              </a:ext>
            </a:extLst>
          </p:cNvPr>
          <p:cNvSpPr txBox="1"/>
          <p:nvPr/>
        </p:nvSpPr>
        <p:spPr>
          <a:xfrm>
            <a:off x="2250581" y="224299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채팅 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F544989-1424-BA41-8E79-E00D15A23B57}"/>
              </a:ext>
            </a:extLst>
          </p:cNvPr>
          <p:cNvSpPr/>
          <p:nvPr/>
        </p:nvSpPr>
        <p:spPr>
          <a:xfrm>
            <a:off x="9323615" y="4509792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365069-D506-6A42-ACAD-BDFC1370A90A}"/>
              </a:ext>
            </a:extLst>
          </p:cNvPr>
          <p:cNvSpPr txBox="1"/>
          <p:nvPr/>
        </p:nvSpPr>
        <p:spPr>
          <a:xfrm>
            <a:off x="9579940" y="465713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샘플요청하기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0A842F3-4BB0-5F4A-A1E9-4037F2E440FA}"/>
              </a:ext>
            </a:extLst>
          </p:cNvPr>
          <p:cNvSpPr/>
          <p:nvPr/>
        </p:nvSpPr>
        <p:spPr>
          <a:xfrm>
            <a:off x="9323615" y="5351928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2E70D-B1C0-7C43-AF06-EA0C6A3F7CBB}"/>
              </a:ext>
            </a:extLst>
          </p:cNvPr>
          <p:cNvSpPr txBox="1"/>
          <p:nvPr/>
        </p:nvSpPr>
        <p:spPr>
          <a:xfrm>
            <a:off x="9579940" y="549927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견적요청하기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1E7A71-E545-9141-A20D-74DB1102C20A}"/>
              </a:ext>
            </a:extLst>
          </p:cNvPr>
          <p:cNvSpPr txBox="1"/>
          <p:nvPr/>
        </p:nvSpPr>
        <p:spPr>
          <a:xfrm>
            <a:off x="7541564" y="2474893"/>
            <a:ext cx="39714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샘플 및 견적 요청하기는 어떤 형식으로든 </a:t>
            </a:r>
            <a:b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</a:b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차수 관리가 </a:t>
            </a:r>
            <a:r>
              <a:rPr kumimoji="1" lang="ko-KR" altLang="en-US" sz="1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가능해야함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요청한 뒤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2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요청할 때는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불러오기 후 </a:t>
            </a:r>
            <a:r>
              <a:rPr kumimoji="1" lang="ko-KR" altLang="en-US" sz="1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수정후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업로드 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,2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,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3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등 볼 수 있어야 함 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461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1E3CD-684E-1847-83D8-9090B3F9D775}"/>
              </a:ext>
            </a:extLst>
          </p:cNvPr>
          <p:cNvSpPr txBox="1"/>
          <p:nvPr/>
        </p:nvSpPr>
        <p:spPr>
          <a:xfrm>
            <a:off x="8148750" y="129092"/>
            <a:ext cx="34804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개발단계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브랜드사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화면</a:t>
            </a:r>
            <a:endParaRPr kumimoji="1" lang="ko-Kore-KR" altLang="en-US" sz="2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1024DF5-7057-1545-AED1-24F43B03F118}"/>
              </a:ext>
            </a:extLst>
          </p:cNvPr>
          <p:cNvSpPr/>
          <p:nvPr/>
        </p:nvSpPr>
        <p:spPr>
          <a:xfrm>
            <a:off x="1928191" y="996043"/>
            <a:ext cx="9747688" cy="5732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16A2644-A5D8-FC4C-BD5D-4AC55EA7EAEE}"/>
              </a:ext>
            </a:extLst>
          </p:cNvPr>
          <p:cNvSpPr/>
          <p:nvPr/>
        </p:nvSpPr>
        <p:spPr>
          <a:xfrm>
            <a:off x="1928191" y="1059021"/>
            <a:ext cx="9452824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A9FC8A-03F8-404E-ADC8-ACCBD1E2B6AD}"/>
              </a:ext>
            </a:extLst>
          </p:cNvPr>
          <p:cNvSpPr txBox="1"/>
          <p:nvPr/>
        </p:nvSpPr>
        <p:spPr>
          <a:xfrm>
            <a:off x="2112846" y="120636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 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_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제품명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F544989-1424-BA41-8E79-E00D15A23B57}"/>
              </a:ext>
            </a:extLst>
          </p:cNvPr>
          <p:cNvSpPr/>
          <p:nvPr/>
        </p:nvSpPr>
        <p:spPr>
          <a:xfrm>
            <a:off x="5388429" y="7481592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365069-D506-6A42-ACAD-BDFC1370A90A}"/>
              </a:ext>
            </a:extLst>
          </p:cNvPr>
          <p:cNvSpPr txBox="1"/>
          <p:nvPr/>
        </p:nvSpPr>
        <p:spPr>
          <a:xfrm>
            <a:off x="5644754" y="762893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샘플요청하기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0A842F3-4BB0-5F4A-A1E9-4037F2E440FA}"/>
              </a:ext>
            </a:extLst>
          </p:cNvPr>
          <p:cNvSpPr/>
          <p:nvPr/>
        </p:nvSpPr>
        <p:spPr>
          <a:xfrm>
            <a:off x="5388429" y="8323728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2E70D-B1C0-7C43-AF06-EA0C6A3F7CBB}"/>
              </a:ext>
            </a:extLst>
          </p:cNvPr>
          <p:cNvSpPr txBox="1"/>
          <p:nvPr/>
        </p:nvSpPr>
        <p:spPr>
          <a:xfrm>
            <a:off x="5555354" y="847107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견적요청하기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8B4F998-D55B-784C-834C-ECD9F66CF769}"/>
              </a:ext>
            </a:extLst>
          </p:cNvPr>
          <p:cNvSpPr/>
          <p:nvPr/>
        </p:nvSpPr>
        <p:spPr>
          <a:xfrm>
            <a:off x="1928191" y="2011759"/>
            <a:ext cx="9452824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59AAA-CF75-1948-8833-FE5DD902C004}"/>
              </a:ext>
            </a:extLst>
          </p:cNvPr>
          <p:cNvSpPr txBox="1"/>
          <p:nvPr/>
        </p:nvSpPr>
        <p:spPr>
          <a:xfrm>
            <a:off x="2112846" y="2159101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 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_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제품명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BB81C11-8C0A-C849-9FEA-D87FA471F391}"/>
              </a:ext>
            </a:extLst>
          </p:cNvPr>
          <p:cNvSpPr/>
          <p:nvPr/>
        </p:nvSpPr>
        <p:spPr>
          <a:xfrm>
            <a:off x="1928191" y="2964497"/>
            <a:ext cx="9452824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B0A481-4C8F-D749-9A1F-2350C764B5BE}"/>
              </a:ext>
            </a:extLst>
          </p:cNvPr>
          <p:cNvSpPr txBox="1"/>
          <p:nvPr/>
        </p:nvSpPr>
        <p:spPr>
          <a:xfrm>
            <a:off x="2112846" y="3111839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 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_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제품명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008D60D-98DD-6B48-B31A-B2CD8D6A80B5}"/>
              </a:ext>
            </a:extLst>
          </p:cNvPr>
          <p:cNvSpPr/>
          <p:nvPr/>
        </p:nvSpPr>
        <p:spPr>
          <a:xfrm>
            <a:off x="1928191" y="3917235"/>
            <a:ext cx="9452824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BB9DB-3876-A24D-AE66-F8170E1DD495}"/>
              </a:ext>
            </a:extLst>
          </p:cNvPr>
          <p:cNvSpPr txBox="1"/>
          <p:nvPr/>
        </p:nvSpPr>
        <p:spPr>
          <a:xfrm>
            <a:off x="2112846" y="4064577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 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_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제품명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4923F5-7174-3940-AC20-DD92FCF847AA}"/>
              </a:ext>
            </a:extLst>
          </p:cNvPr>
          <p:cNvSpPr txBox="1"/>
          <p:nvPr/>
        </p:nvSpPr>
        <p:spPr>
          <a:xfrm>
            <a:off x="7987689" y="1127637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최근 날짜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39ED9C-6391-4540-B41E-8C0D230BF3B9}"/>
              </a:ext>
            </a:extLst>
          </p:cNvPr>
          <p:cNvSpPr txBox="1"/>
          <p:nvPr/>
        </p:nvSpPr>
        <p:spPr>
          <a:xfrm>
            <a:off x="7987689" y="2122360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최근 날짜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726654-7137-B743-B438-4E197ED9AB82}"/>
              </a:ext>
            </a:extLst>
          </p:cNvPr>
          <p:cNvSpPr txBox="1"/>
          <p:nvPr/>
        </p:nvSpPr>
        <p:spPr>
          <a:xfrm>
            <a:off x="7987689" y="3117083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최근 날짜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F34DEE-66B2-5940-B485-CFDECC7CF3B2}"/>
              </a:ext>
            </a:extLst>
          </p:cNvPr>
          <p:cNvSpPr txBox="1"/>
          <p:nvPr/>
        </p:nvSpPr>
        <p:spPr>
          <a:xfrm>
            <a:off x="7987689" y="4111806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최근 날짜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552137F-0D59-D240-8FF7-A6F147437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98" y="2629225"/>
            <a:ext cx="1952889" cy="422865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52FA959-8E13-A044-8B3B-A6C307B25873}"/>
              </a:ext>
            </a:extLst>
          </p:cNvPr>
          <p:cNvSpPr txBox="1"/>
          <p:nvPr/>
        </p:nvSpPr>
        <p:spPr>
          <a:xfrm>
            <a:off x="1928191" y="5454226"/>
            <a:ext cx="3971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참고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)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ko-KR" altLang="en-US" sz="1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당근마켓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채팅 리스트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177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1024DF5-7057-1545-AED1-24F43B03F118}"/>
              </a:ext>
            </a:extLst>
          </p:cNvPr>
          <p:cNvSpPr/>
          <p:nvPr/>
        </p:nvSpPr>
        <p:spPr>
          <a:xfrm>
            <a:off x="1750285" y="996043"/>
            <a:ext cx="9925594" cy="5732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75D74E1-27CB-BF4C-B6BC-33A8019A9D4D}"/>
              </a:ext>
            </a:extLst>
          </p:cNvPr>
          <p:cNvSpPr/>
          <p:nvPr/>
        </p:nvSpPr>
        <p:spPr>
          <a:xfrm>
            <a:off x="2112845" y="2069245"/>
            <a:ext cx="9219183" cy="4223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16A2644-A5D8-FC4C-BD5D-4AC55EA7EAEE}"/>
              </a:ext>
            </a:extLst>
          </p:cNvPr>
          <p:cNvSpPr/>
          <p:nvPr/>
        </p:nvSpPr>
        <p:spPr>
          <a:xfrm>
            <a:off x="1928191" y="1059021"/>
            <a:ext cx="2300909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A9FC8A-03F8-404E-ADC8-ACCBD1E2B6AD}"/>
              </a:ext>
            </a:extLst>
          </p:cNvPr>
          <p:cNvSpPr txBox="1"/>
          <p:nvPr/>
        </p:nvSpPr>
        <p:spPr>
          <a:xfrm>
            <a:off x="2112846" y="1206363"/>
            <a:ext cx="183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_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제품명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E55EE2-9D03-F14A-91AE-A373D388A1EF}"/>
              </a:ext>
            </a:extLst>
          </p:cNvPr>
          <p:cNvSpPr txBox="1"/>
          <p:nvPr/>
        </p:nvSpPr>
        <p:spPr>
          <a:xfrm>
            <a:off x="2250581" y="224299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채팅 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F544989-1424-BA41-8E79-E00D15A23B57}"/>
              </a:ext>
            </a:extLst>
          </p:cNvPr>
          <p:cNvSpPr/>
          <p:nvPr/>
        </p:nvSpPr>
        <p:spPr>
          <a:xfrm>
            <a:off x="4413755" y="1059406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365069-D506-6A42-ACAD-BDFC1370A90A}"/>
              </a:ext>
            </a:extLst>
          </p:cNvPr>
          <p:cNvSpPr txBox="1"/>
          <p:nvPr/>
        </p:nvSpPr>
        <p:spPr>
          <a:xfrm>
            <a:off x="4787831" y="121010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샘플이력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0A842F3-4BB0-5F4A-A1E9-4037F2E440FA}"/>
              </a:ext>
            </a:extLst>
          </p:cNvPr>
          <p:cNvSpPr/>
          <p:nvPr/>
        </p:nvSpPr>
        <p:spPr>
          <a:xfrm>
            <a:off x="6629509" y="1059406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2E70D-B1C0-7C43-AF06-EA0C6A3F7CBB}"/>
              </a:ext>
            </a:extLst>
          </p:cNvPr>
          <p:cNvSpPr txBox="1"/>
          <p:nvPr/>
        </p:nvSpPr>
        <p:spPr>
          <a:xfrm>
            <a:off x="7052915" y="120674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견적이력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1E7A71-E545-9141-A20D-74DB1102C20A}"/>
              </a:ext>
            </a:extLst>
          </p:cNvPr>
          <p:cNvSpPr txBox="1"/>
          <p:nvPr/>
        </p:nvSpPr>
        <p:spPr>
          <a:xfrm>
            <a:off x="3129670" y="4180934"/>
            <a:ext cx="39714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샘플 및 견적 요청하기는 어떤 형식으로든 </a:t>
            </a:r>
            <a:b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</a:b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차수 관리가 </a:t>
            </a:r>
            <a:r>
              <a:rPr kumimoji="1" lang="ko-KR" altLang="en-US" sz="1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가능해야함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요청한 뒤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2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요청할 때는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불러오기 후 </a:t>
            </a:r>
            <a:r>
              <a:rPr kumimoji="1" lang="ko-KR" altLang="en-US" sz="1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수정후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업로드 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,2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,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3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등 볼 수 있어야 함 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8266A7-9CC4-B64C-80D8-1D4AE2AEDBC9}"/>
              </a:ext>
            </a:extLst>
          </p:cNvPr>
          <p:cNvSpPr txBox="1"/>
          <p:nvPr/>
        </p:nvSpPr>
        <p:spPr>
          <a:xfrm>
            <a:off x="8148750" y="129092"/>
            <a:ext cx="34804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개발단계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브랜드사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화면</a:t>
            </a:r>
            <a:endParaRPr kumimoji="1" lang="ko-Kore-KR" altLang="en-US" sz="2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12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1024DF5-7057-1545-AED1-24F43B03F118}"/>
              </a:ext>
            </a:extLst>
          </p:cNvPr>
          <p:cNvSpPr/>
          <p:nvPr/>
        </p:nvSpPr>
        <p:spPr>
          <a:xfrm>
            <a:off x="1750285" y="996043"/>
            <a:ext cx="9925594" cy="5732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75D74E1-27CB-BF4C-B6BC-33A8019A9D4D}"/>
              </a:ext>
            </a:extLst>
          </p:cNvPr>
          <p:cNvSpPr/>
          <p:nvPr/>
        </p:nvSpPr>
        <p:spPr>
          <a:xfrm>
            <a:off x="2112845" y="2069245"/>
            <a:ext cx="9219183" cy="4223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16A2644-A5D8-FC4C-BD5D-4AC55EA7EAEE}"/>
              </a:ext>
            </a:extLst>
          </p:cNvPr>
          <p:cNvSpPr/>
          <p:nvPr/>
        </p:nvSpPr>
        <p:spPr>
          <a:xfrm>
            <a:off x="1928191" y="1059021"/>
            <a:ext cx="2300909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A9FC8A-03F8-404E-ADC8-ACCBD1E2B6AD}"/>
              </a:ext>
            </a:extLst>
          </p:cNvPr>
          <p:cNvSpPr txBox="1"/>
          <p:nvPr/>
        </p:nvSpPr>
        <p:spPr>
          <a:xfrm>
            <a:off x="2112846" y="1206363"/>
            <a:ext cx="183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_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제품명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F544989-1424-BA41-8E79-E00D15A23B57}"/>
              </a:ext>
            </a:extLst>
          </p:cNvPr>
          <p:cNvSpPr/>
          <p:nvPr/>
        </p:nvSpPr>
        <p:spPr>
          <a:xfrm>
            <a:off x="4413755" y="1059406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365069-D506-6A42-ACAD-BDFC1370A90A}"/>
              </a:ext>
            </a:extLst>
          </p:cNvPr>
          <p:cNvSpPr txBox="1"/>
          <p:nvPr/>
        </p:nvSpPr>
        <p:spPr>
          <a:xfrm>
            <a:off x="4787831" y="121010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샘플이력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0A842F3-4BB0-5F4A-A1E9-4037F2E440FA}"/>
              </a:ext>
            </a:extLst>
          </p:cNvPr>
          <p:cNvSpPr/>
          <p:nvPr/>
        </p:nvSpPr>
        <p:spPr>
          <a:xfrm>
            <a:off x="6629509" y="1059406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2E70D-B1C0-7C43-AF06-EA0C6A3F7CBB}"/>
              </a:ext>
            </a:extLst>
          </p:cNvPr>
          <p:cNvSpPr txBox="1"/>
          <p:nvPr/>
        </p:nvSpPr>
        <p:spPr>
          <a:xfrm>
            <a:off x="7052915" y="120674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견적이력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pic>
        <p:nvPicPr>
          <p:cNvPr id="15" name="그래픽 14" descr="확인 표시">
            <a:extLst>
              <a:ext uri="{FF2B5EF4-FFF2-40B4-BE49-F238E27FC236}">
                <a16:creationId xmlns:a16="http://schemas.microsoft.com/office/drawing/2014/main" id="{8EE66375-6B0E-A24F-8818-7AB8599F7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1113" y="576388"/>
            <a:ext cx="770989" cy="77098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6273FC5-1537-7048-B3E6-292BF58D736C}"/>
              </a:ext>
            </a:extLst>
          </p:cNvPr>
          <p:cNvSpPr/>
          <p:nvPr/>
        </p:nvSpPr>
        <p:spPr>
          <a:xfrm>
            <a:off x="2356355" y="2173470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C356D7-EBE5-D34C-9DF5-735F3C54AB93}"/>
              </a:ext>
            </a:extLst>
          </p:cNvPr>
          <p:cNvSpPr txBox="1"/>
          <p:nvPr/>
        </p:nvSpPr>
        <p:spPr>
          <a:xfrm>
            <a:off x="2730431" y="2324167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샘플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EFFC11B-9E25-2F42-9E91-8704F6F2E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355" y="2972489"/>
            <a:ext cx="2114868" cy="3315795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8E6BB3C9-78A2-A143-BC4D-02BEE5F6CF4A}"/>
              </a:ext>
            </a:extLst>
          </p:cNvPr>
          <p:cNvSpPr/>
          <p:nvPr/>
        </p:nvSpPr>
        <p:spPr>
          <a:xfrm>
            <a:off x="4722579" y="2159486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9A213E-AFE5-4B48-AED2-0BA02F438F9F}"/>
              </a:ext>
            </a:extLst>
          </p:cNvPr>
          <p:cNvSpPr txBox="1"/>
          <p:nvPr/>
        </p:nvSpPr>
        <p:spPr>
          <a:xfrm>
            <a:off x="5096655" y="2310183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2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샘플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4643820-74D5-3847-85F1-9E67D3E9EFE7}"/>
              </a:ext>
            </a:extLst>
          </p:cNvPr>
          <p:cNvSpPr/>
          <p:nvPr/>
        </p:nvSpPr>
        <p:spPr>
          <a:xfrm>
            <a:off x="7088803" y="2159486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FDAEC0-EA74-6741-8D5D-587735C328E4}"/>
              </a:ext>
            </a:extLst>
          </p:cNvPr>
          <p:cNvSpPr txBox="1"/>
          <p:nvPr/>
        </p:nvSpPr>
        <p:spPr>
          <a:xfrm>
            <a:off x="7462879" y="2310183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3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샘플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8A0EE0-E977-D24F-B68F-CBEE7DEE6FA6}"/>
              </a:ext>
            </a:extLst>
          </p:cNvPr>
          <p:cNvSpPr txBox="1"/>
          <p:nvPr/>
        </p:nvSpPr>
        <p:spPr>
          <a:xfrm>
            <a:off x="8148750" y="129092"/>
            <a:ext cx="34804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개발단계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브랜드사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화면</a:t>
            </a:r>
            <a:endParaRPr kumimoji="1" lang="ko-Kore-KR" altLang="en-US" sz="2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C3427E3C-FCF1-3947-8BF8-A058E282A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783" y="2944521"/>
            <a:ext cx="2114868" cy="331579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A28CA89-032A-8348-9039-B34B6EAD3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211" y="2916553"/>
            <a:ext cx="2114868" cy="331579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D56EF61-2E4C-1D4C-B654-FC768EB036F5}"/>
              </a:ext>
            </a:extLst>
          </p:cNvPr>
          <p:cNvSpPr txBox="1"/>
          <p:nvPr/>
        </p:nvSpPr>
        <p:spPr>
          <a:xfrm>
            <a:off x="9500917" y="2069245"/>
            <a:ext cx="2057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샘플 및 견적 요청하기는 어떤 형식으로든 </a:t>
            </a:r>
            <a:b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</a:b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차수 관리가 </a:t>
            </a:r>
            <a:r>
              <a:rPr kumimoji="1" lang="ko-KR" altLang="en-US" sz="1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가능해야함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요청한 뒤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2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요청할 때는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불러오기 후 </a:t>
            </a:r>
            <a:r>
              <a:rPr kumimoji="1" lang="ko-KR" altLang="en-US" sz="1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수정후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업로드 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,2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,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3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등 볼 수 있어야 함 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샘플 양식 추후 송부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403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1024DF5-7057-1545-AED1-24F43B03F118}"/>
              </a:ext>
            </a:extLst>
          </p:cNvPr>
          <p:cNvSpPr/>
          <p:nvPr/>
        </p:nvSpPr>
        <p:spPr>
          <a:xfrm>
            <a:off x="1750285" y="996043"/>
            <a:ext cx="9925594" cy="5732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75D74E1-27CB-BF4C-B6BC-33A8019A9D4D}"/>
              </a:ext>
            </a:extLst>
          </p:cNvPr>
          <p:cNvSpPr/>
          <p:nvPr/>
        </p:nvSpPr>
        <p:spPr>
          <a:xfrm>
            <a:off x="2112845" y="2069245"/>
            <a:ext cx="9219183" cy="4223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16A2644-A5D8-FC4C-BD5D-4AC55EA7EAEE}"/>
              </a:ext>
            </a:extLst>
          </p:cNvPr>
          <p:cNvSpPr/>
          <p:nvPr/>
        </p:nvSpPr>
        <p:spPr>
          <a:xfrm>
            <a:off x="1928191" y="1059021"/>
            <a:ext cx="2300909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A9FC8A-03F8-404E-ADC8-ACCBD1E2B6AD}"/>
              </a:ext>
            </a:extLst>
          </p:cNvPr>
          <p:cNvSpPr txBox="1"/>
          <p:nvPr/>
        </p:nvSpPr>
        <p:spPr>
          <a:xfrm>
            <a:off x="2112846" y="1206363"/>
            <a:ext cx="183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_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제품명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F544989-1424-BA41-8E79-E00D15A23B57}"/>
              </a:ext>
            </a:extLst>
          </p:cNvPr>
          <p:cNvSpPr/>
          <p:nvPr/>
        </p:nvSpPr>
        <p:spPr>
          <a:xfrm>
            <a:off x="4413755" y="1059406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365069-D506-6A42-ACAD-BDFC1370A90A}"/>
              </a:ext>
            </a:extLst>
          </p:cNvPr>
          <p:cNvSpPr txBox="1"/>
          <p:nvPr/>
        </p:nvSpPr>
        <p:spPr>
          <a:xfrm>
            <a:off x="4787831" y="121010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샘플이력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0A842F3-4BB0-5F4A-A1E9-4037F2E440FA}"/>
              </a:ext>
            </a:extLst>
          </p:cNvPr>
          <p:cNvSpPr/>
          <p:nvPr/>
        </p:nvSpPr>
        <p:spPr>
          <a:xfrm>
            <a:off x="6629509" y="1059406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2E70D-B1C0-7C43-AF06-EA0C6A3F7CBB}"/>
              </a:ext>
            </a:extLst>
          </p:cNvPr>
          <p:cNvSpPr txBox="1"/>
          <p:nvPr/>
        </p:nvSpPr>
        <p:spPr>
          <a:xfrm>
            <a:off x="7052915" y="120674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견적이력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pic>
        <p:nvPicPr>
          <p:cNvPr id="15" name="그래픽 14" descr="확인 표시">
            <a:extLst>
              <a:ext uri="{FF2B5EF4-FFF2-40B4-BE49-F238E27FC236}">
                <a16:creationId xmlns:a16="http://schemas.microsoft.com/office/drawing/2014/main" id="{8EE66375-6B0E-A24F-8818-7AB8599F7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2879" y="607897"/>
            <a:ext cx="770989" cy="77098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6273FC5-1537-7048-B3E6-292BF58D736C}"/>
              </a:ext>
            </a:extLst>
          </p:cNvPr>
          <p:cNvSpPr/>
          <p:nvPr/>
        </p:nvSpPr>
        <p:spPr>
          <a:xfrm>
            <a:off x="2356355" y="2173470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C356D7-EBE5-D34C-9DF5-735F3C54AB93}"/>
              </a:ext>
            </a:extLst>
          </p:cNvPr>
          <p:cNvSpPr txBox="1"/>
          <p:nvPr/>
        </p:nvSpPr>
        <p:spPr>
          <a:xfrm>
            <a:off x="2730431" y="2324167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견적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EFFC11B-9E25-2F42-9E91-8704F6F2E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355" y="2972489"/>
            <a:ext cx="2114868" cy="3315795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8E6BB3C9-78A2-A143-BC4D-02BEE5F6CF4A}"/>
              </a:ext>
            </a:extLst>
          </p:cNvPr>
          <p:cNvSpPr/>
          <p:nvPr/>
        </p:nvSpPr>
        <p:spPr>
          <a:xfrm>
            <a:off x="4722579" y="2159486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9A213E-AFE5-4B48-AED2-0BA02F438F9F}"/>
              </a:ext>
            </a:extLst>
          </p:cNvPr>
          <p:cNvSpPr txBox="1"/>
          <p:nvPr/>
        </p:nvSpPr>
        <p:spPr>
          <a:xfrm>
            <a:off x="5096655" y="2310183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2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견적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4643820-74D5-3847-85F1-9E67D3E9EFE7}"/>
              </a:ext>
            </a:extLst>
          </p:cNvPr>
          <p:cNvSpPr/>
          <p:nvPr/>
        </p:nvSpPr>
        <p:spPr>
          <a:xfrm>
            <a:off x="7088803" y="2159486"/>
            <a:ext cx="2057400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FDAEC0-EA74-6741-8D5D-587735C328E4}"/>
              </a:ext>
            </a:extLst>
          </p:cNvPr>
          <p:cNvSpPr txBox="1"/>
          <p:nvPr/>
        </p:nvSpPr>
        <p:spPr>
          <a:xfrm>
            <a:off x="7462879" y="2310183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3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견적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8A0EE0-E977-D24F-B68F-CBEE7DEE6FA6}"/>
              </a:ext>
            </a:extLst>
          </p:cNvPr>
          <p:cNvSpPr txBox="1"/>
          <p:nvPr/>
        </p:nvSpPr>
        <p:spPr>
          <a:xfrm>
            <a:off x="8148750" y="129092"/>
            <a:ext cx="34804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개발단계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브랜드사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화면</a:t>
            </a:r>
            <a:endParaRPr kumimoji="1" lang="ko-Kore-KR" altLang="en-US" sz="2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C3427E3C-FCF1-3947-8BF8-A058E282A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783" y="2944521"/>
            <a:ext cx="2114868" cy="331579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A28CA89-032A-8348-9039-B34B6EAD3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211" y="2916553"/>
            <a:ext cx="2114868" cy="331579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D56EF61-2E4C-1D4C-B654-FC768EB036F5}"/>
              </a:ext>
            </a:extLst>
          </p:cNvPr>
          <p:cNvSpPr txBox="1"/>
          <p:nvPr/>
        </p:nvSpPr>
        <p:spPr>
          <a:xfrm>
            <a:off x="9500917" y="2069245"/>
            <a:ext cx="2057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샘플 및 견적 요청하기는 어떤 형식으로든 </a:t>
            </a:r>
            <a:b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</a:b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차수 관리가 </a:t>
            </a:r>
            <a:r>
              <a:rPr kumimoji="1" lang="ko-KR" altLang="en-US" sz="1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가능해야함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요청한 뒤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2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요청할 때는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불러오기 후 </a:t>
            </a:r>
            <a:r>
              <a:rPr kumimoji="1" lang="ko-KR" altLang="en-US" sz="1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수정후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업로드 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,2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,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3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차 등 볼 수 있어야 함 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견적 양식 추후 송부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82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cxnSp>
        <p:nvCxnSpPr>
          <p:cNvPr id="3" name="직선 연결선[R] 2">
            <a:extLst>
              <a:ext uri="{FF2B5EF4-FFF2-40B4-BE49-F238E27FC236}">
                <a16:creationId xmlns:a16="http://schemas.microsoft.com/office/drawing/2014/main" id="{EB91E8AA-DA97-8849-B08D-07D27334F4C4}"/>
              </a:ext>
            </a:extLst>
          </p:cNvPr>
          <p:cNvCxnSpPr/>
          <p:nvPr/>
        </p:nvCxnSpPr>
        <p:spPr>
          <a:xfrm>
            <a:off x="699541" y="1838740"/>
            <a:ext cx="10792918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71FF14-04F5-EB49-8C81-43AAE69FBC08}"/>
              </a:ext>
            </a:extLst>
          </p:cNvPr>
          <p:cNvSpPr txBox="1"/>
          <p:nvPr/>
        </p:nvSpPr>
        <p:spPr>
          <a:xfrm>
            <a:off x="923552" y="14694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dirty="0" err="1"/>
              <a:t>가입단계</a:t>
            </a:r>
            <a:endParaRPr kumimoji="1"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FCBCEF-6C0F-A847-862F-61ED61CE0686}"/>
              </a:ext>
            </a:extLst>
          </p:cNvPr>
          <p:cNvSpPr txBox="1"/>
          <p:nvPr/>
        </p:nvSpPr>
        <p:spPr>
          <a:xfrm>
            <a:off x="3342407" y="1428661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dirty="0"/>
              <a:t>매칭 </a:t>
            </a:r>
            <a:r>
              <a:rPr kumimoji="1" lang="en-US" altLang="ko-KR" dirty="0"/>
              <a:t>1</a:t>
            </a:r>
            <a:r>
              <a:rPr kumimoji="1" lang="ko-KR" altLang="en-US" dirty="0"/>
              <a:t> 단계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522797-80B1-304C-A9F7-F3516AFDE401}"/>
              </a:ext>
            </a:extLst>
          </p:cNvPr>
          <p:cNvSpPr txBox="1"/>
          <p:nvPr/>
        </p:nvSpPr>
        <p:spPr>
          <a:xfrm>
            <a:off x="5870697" y="1422679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dirty="0"/>
              <a:t>매칭 </a:t>
            </a:r>
            <a:r>
              <a:rPr kumimoji="1" lang="en-US" altLang="ko-KR" dirty="0"/>
              <a:t>2</a:t>
            </a:r>
            <a:r>
              <a:rPr kumimoji="1" lang="ko-KR" altLang="en-US" dirty="0"/>
              <a:t> 단계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4C2F7D-26E8-A743-B49E-114767100AE0}"/>
              </a:ext>
            </a:extLst>
          </p:cNvPr>
          <p:cNvSpPr txBox="1"/>
          <p:nvPr/>
        </p:nvSpPr>
        <p:spPr>
          <a:xfrm>
            <a:off x="8942250" y="1363983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dirty="0"/>
              <a:t>개발 진행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975676-61A9-454B-B2F6-48B0E787FB20}"/>
              </a:ext>
            </a:extLst>
          </p:cNvPr>
          <p:cNvSpPr txBox="1"/>
          <p:nvPr/>
        </p:nvSpPr>
        <p:spPr>
          <a:xfrm>
            <a:off x="2377770" y="2018006"/>
            <a:ext cx="2935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77788">
              <a:buFont typeface="Arial" panose="020B0604020202020204" pitchFamily="34" charset="0"/>
              <a:buChar char="•"/>
            </a:pPr>
            <a:r>
              <a:rPr kumimoji="1" lang="ko-KR" altLang="en-US" sz="1200" dirty="0" err="1"/>
              <a:t>큐레이션을</a:t>
            </a:r>
            <a:r>
              <a:rPr kumimoji="1" lang="ko-KR" altLang="en-US" sz="1200" dirty="0"/>
              <a:t> 통한 적합한 제조기업 추천</a:t>
            </a:r>
            <a:endParaRPr kumimoji="1" lang="en-US" altLang="ko-KR" sz="1200" dirty="0"/>
          </a:p>
          <a:p>
            <a:pPr marL="90488" indent="-77788">
              <a:buFont typeface="Arial" panose="020B0604020202020204" pitchFamily="34" charset="0"/>
              <a:buChar char="•"/>
            </a:pPr>
            <a:r>
              <a:rPr kumimoji="1" lang="ko-KR" altLang="en-US" sz="1200" dirty="0"/>
              <a:t>추천 기업 이력 확인 후 샘플 </a:t>
            </a:r>
            <a:r>
              <a:rPr kumimoji="1" lang="en-US" altLang="ko-KR" sz="1200" dirty="0"/>
              <a:t>or </a:t>
            </a:r>
            <a:r>
              <a:rPr kumimoji="1" lang="ko-KR" altLang="en-US" sz="1200" dirty="0"/>
              <a:t>견적 요청 전 채팅</a:t>
            </a:r>
            <a:r>
              <a:rPr kumimoji="1" lang="en-US" altLang="ko-KR" sz="1200" dirty="0"/>
              <a:t>/</a:t>
            </a:r>
            <a:r>
              <a:rPr kumimoji="1" lang="ko-KR" altLang="en-US" sz="1200" dirty="0" err="1"/>
              <a:t>댓글창</a:t>
            </a:r>
            <a:r>
              <a:rPr kumimoji="1" lang="ko-KR" altLang="en-US" sz="1200" dirty="0"/>
              <a:t> 생성되어 문의</a:t>
            </a:r>
            <a:endParaRPr kumimoji="1" lang="en-US" altLang="ko-KR" sz="1200" dirty="0"/>
          </a:p>
          <a:p>
            <a:pPr marL="90488" indent="-77788">
              <a:buFont typeface="Arial" panose="020B0604020202020204" pitchFamily="34" charset="0"/>
              <a:buChar char="•"/>
            </a:pPr>
            <a:r>
              <a:rPr kumimoji="1" lang="ko-KR" altLang="en-US" sz="1200" dirty="0"/>
              <a:t>샘플 요청은 당사 양식 사용</a:t>
            </a:r>
            <a:r>
              <a:rPr kumimoji="1" lang="en-US" altLang="ko-KR" sz="1200" dirty="0"/>
              <a:t>(</a:t>
            </a:r>
            <a:r>
              <a:rPr kumimoji="1" lang="ko-KR" altLang="en-US" sz="1200" dirty="0"/>
              <a:t>표준</a:t>
            </a:r>
            <a:r>
              <a:rPr kumimoji="1" lang="en-US" altLang="ko-KR" sz="1200" dirty="0"/>
              <a:t>)</a:t>
            </a:r>
          </a:p>
          <a:p>
            <a:pPr marL="222250" lvl="1" indent="-79375">
              <a:buFont typeface="Arial" panose="020B0604020202020204" pitchFamily="34" charset="0"/>
              <a:buChar char="•"/>
            </a:pPr>
            <a:r>
              <a:rPr kumimoji="1" lang="ko-KR" altLang="en-US" sz="1200" dirty="0"/>
              <a:t>해당 양식은 차수 관리로도 이용</a:t>
            </a:r>
            <a:endParaRPr kumimoji="1" lang="en-US" altLang="ko-KR" sz="1200" dirty="0"/>
          </a:p>
          <a:p>
            <a:endParaRPr kumimoji="1" lang="ko-KR" alt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1A133D-2BD4-9649-8497-8A47258D91EB}"/>
              </a:ext>
            </a:extLst>
          </p:cNvPr>
          <p:cNvSpPr txBox="1"/>
          <p:nvPr/>
        </p:nvSpPr>
        <p:spPr>
          <a:xfrm>
            <a:off x="8196001" y="2029872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kumimoji="1" lang="ko-KR" altLang="en-US" sz="1200" dirty="0"/>
              <a:t>샘플 요청서 </a:t>
            </a:r>
            <a:r>
              <a:rPr kumimoji="1" lang="en-US" altLang="ko-KR" sz="1200" dirty="0"/>
              <a:t>&amp;</a:t>
            </a:r>
            <a:r>
              <a:rPr kumimoji="1" lang="ko-KR" altLang="en-US" sz="1200" dirty="0"/>
              <a:t> 견적 이력관리 </a:t>
            </a:r>
            <a:endParaRPr kumimoji="1" lang="en-US" altLang="ko-KR" sz="1200" dirty="0"/>
          </a:p>
          <a:p>
            <a:endParaRPr kumimoji="1" lang="ko-KR" alt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24624F-74A8-9E46-A923-0B6A764D0ABC}"/>
              </a:ext>
            </a:extLst>
          </p:cNvPr>
          <p:cNvSpPr txBox="1"/>
          <p:nvPr/>
        </p:nvSpPr>
        <p:spPr>
          <a:xfrm>
            <a:off x="2385538" y="4084694"/>
            <a:ext cx="8653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200" dirty="0"/>
              <a:t>채팅 </a:t>
            </a:r>
            <a:r>
              <a:rPr kumimoji="1" lang="en-US" altLang="ko-KR" sz="1200" dirty="0"/>
              <a:t>/</a:t>
            </a:r>
            <a:r>
              <a:rPr kumimoji="1" lang="ko-KR" altLang="en-US" sz="1200" dirty="0"/>
              <a:t> 댓글</a:t>
            </a:r>
            <a:endParaRPr kumimoji="1" lang="en-US" altLang="ko-KR" sz="1200" dirty="0"/>
          </a:p>
          <a:p>
            <a:r>
              <a:rPr kumimoji="1" lang="ko-KR" altLang="en-US" sz="1200" dirty="0"/>
              <a:t>샘플 </a:t>
            </a:r>
            <a:r>
              <a:rPr kumimoji="1" lang="en-US" altLang="ko-KR" sz="1200" dirty="0"/>
              <a:t>or </a:t>
            </a:r>
            <a:r>
              <a:rPr kumimoji="1" lang="ko-KR" altLang="en-US" sz="1200" dirty="0"/>
              <a:t>견적 요청한 업체들은 </a:t>
            </a:r>
            <a:r>
              <a:rPr kumimoji="1" lang="ko-KR" altLang="en-US" sz="1200" dirty="0" err="1"/>
              <a:t>건별로</a:t>
            </a:r>
            <a:r>
              <a:rPr kumimoji="1" lang="ko-KR" altLang="en-US" sz="1200" dirty="0"/>
              <a:t> 상호 평가를 하되</a:t>
            </a:r>
            <a:r>
              <a:rPr kumimoji="1" lang="en-US" altLang="ko-KR" sz="1200" dirty="0"/>
              <a:t>,</a:t>
            </a:r>
            <a:r>
              <a:rPr kumimoji="1" lang="ko-KR" altLang="en-US" sz="1200" dirty="0"/>
              <a:t> 노출은 되지 않게</a:t>
            </a:r>
            <a:r>
              <a:rPr kumimoji="1" lang="en-US" altLang="ko-KR" sz="1200" dirty="0"/>
              <a:t>….</a:t>
            </a:r>
            <a:r>
              <a:rPr kumimoji="1" lang="ko-KR" altLang="en-US" sz="1200" dirty="0"/>
              <a:t> 추후 배지 또는 마크 수여 예정</a:t>
            </a:r>
            <a:endParaRPr kumimoji="1" lang="en-US" altLang="ko-KR" sz="1200" dirty="0"/>
          </a:p>
          <a:p>
            <a:endParaRPr kumimoji="1" lang="en-US" altLang="ko-KR" sz="1200" dirty="0"/>
          </a:p>
          <a:p>
            <a:r>
              <a:rPr kumimoji="1" lang="ko-KR" altLang="en-US" sz="1200" dirty="0"/>
              <a:t>이메일을 통한 업무 진행 지양</a:t>
            </a:r>
            <a:r>
              <a:rPr kumimoji="1" lang="en-US" altLang="ko-KR" sz="1200" dirty="0"/>
              <a:t>,</a:t>
            </a:r>
            <a:r>
              <a:rPr kumimoji="1" lang="ko-KR" altLang="en-US" sz="1200" dirty="0"/>
              <a:t> </a:t>
            </a:r>
            <a:endParaRPr kumimoji="1" lang="en-US" altLang="ko-KR" sz="1200" dirty="0"/>
          </a:p>
          <a:p>
            <a:r>
              <a:rPr kumimoji="1" lang="ko-KR" altLang="en-US" sz="1200" dirty="0"/>
              <a:t> </a:t>
            </a:r>
            <a:r>
              <a:rPr kumimoji="1" lang="en-US" altLang="ko-KR" sz="1200" dirty="0"/>
              <a:t>-</a:t>
            </a:r>
            <a:r>
              <a:rPr kumimoji="1" lang="ko-KR" altLang="en-US" sz="1200" dirty="0"/>
              <a:t> 표준화 된 샘플 및 견적서 양식 제공 및 사용</a:t>
            </a:r>
            <a:r>
              <a:rPr kumimoji="1" lang="en-US" altLang="ko-KR" sz="1200" dirty="0"/>
              <a:t>.</a:t>
            </a:r>
            <a:r>
              <a:rPr kumimoji="1" lang="ko-KR" altLang="en-US" sz="1200" dirty="0"/>
              <a:t> 상호 평가 시스템을 도입하여 우수 제조회사 인증 또는 상위 노출 </a:t>
            </a:r>
            <a:endParaRPr kumimoji="1" lang="en-US" altLang="ko-KR" sz="1200" dirty="0"/>
          </a:p>
          <a:p>
            <a:r>
              <a:rPr kumimoji="1" lang="ko-KR" altLang="en-US" sz="1200" dirty="0"/>
              <a:t> </a:t>
            </a:r>
            <a:r>
              <a:rPr kumimoji="1" lang="en-US" altLang="ko-KR" sz="1200" dirty="0"/>
              <a:t>-</a:t>
            </a:r>
            <a:r>
              <a:rPr kumimoji="1" lang="ko-KR" altLang="en-US" sz="1200" dirty="0"/>
              <a:t> 해당 평점은 공개 안됨</a:t>
            </a:r>
            <a:r>
              <a:rPr kumimoji="1" lang="en-US" altLang="ko-KR" sz="1200" dirty="0"/>
              <a:t>.</a:t>
            </a:r>
            <a:r>
              <a:rPr kumimoji="1" lang="ko-KR" altLang="en-US" sz="1200" dirty="0"/>
              <a:t> 당사 참고 자료 및 우수 업체 </a:t>
            </a:r>
            <a:r>
              <a:rPr kumimoji="1" lang="ko-KR" altLang="en-US" sz="1200" dirty="0" err="1"/>
              <a:t>선정시에만</a:t>
            </a:r>
            <a:r>
              <a:rPr kumimoji="1" lang="ko-KR" altLang="en-US" sz="1200" dirty="0"/>
              <a:t> 사용 됨 </a:t>
            </a:r>
            <a:endParaRPr kumimoji="1" lang="en-US" altLang="ko-KR" sz="1200" dirty="0"/>
          </a:p>
          <a:p>
            <a:r>
              <a:rPr kumimoji="1" lang="ko-KR" altLang="en-US" sz="1200" dirty="0"/>
              <a:t> </a:t>
            </a:r>
            <a:r>
              <a:rPr kumimoji="1" lang="en-US" altLang="ko-KR" sz="1200" dirty="0"/>
              <a:t>-</a:t>
            </a:r>
            <a:r>
              <a:rPr kumimoji="1" lang="ko-KR" altLang="en-US" sz="1200" dirty="0"/>
              <a:t> 이메일을 통한 업무 진행 시 근거 자료가 남지 않기 때문에 우수 업체 선정이 될 수 없음</a:t>
            </a:r>
            <a:r>
              <a:rPr kumimoji="1" lang="en-US" altLang="ko-KR" sz="1200" dirty="0"/>
              <a:t>.</a:t>
            </a:r>
            <a:r>
              <a:rPr kumimoji="1" lang="ko-KR" altLang="en-US" sz="1200" dirty="0"/>
              <a:t> 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D868C233-DC70-0142-A0DD-A2224A64F594}"/>
              </a:ext>
            </a:extLst>
          </p:cNvPr>
          <p:cNvGrpSpPr/>
          <p:nvPr/>
        </p:nvGrpSpPr>
        <p:grpSpPr>
          <a:xfrm>
            <a:off x="697146" y="1363983"/>
            <a:ext cx="10792918" cy="2402948"/>
            <a:chOff x="697146" y="2119357"/>
            <a:chExt cx="10792918" cy="2402948"/>
          </a:xfrm>
        </p:grpSpPr>
        <p:cxnSp>
          <p:nvCxnSpPr>
            <p:cNvPr id="16" name="직선 연결선[R] 15">
              <a:extLst>
                <a:ext uri="{FF2B5EF4-FFF2-40B4-BE49-F238E27FC236}">
                  <a16:creationId xmlns:a16="http://schemas.microsoft.com/office/drawing/2014/main" id="{F84D4F42-0847-5044-A9A3-778B2C573EDB}"/>
                </a:ext>
              </a:extLst>
            </p:cNvPr>
            <p:cNvCxnSpPr>
              <a:cxnSpLocks/>
            </p:cNvCxnSpPr>
            <p:nvPr/>
          </p:nvCxnSpPr>
          <p:spPr>
            <a:xfrm>
              <a:off x="5215777" y="2119357"/>
              <a:ext cx="0" cy="2402948"/>
            </a:xfrm>
            <a:prstGeom prst="line">
              <a:avLst/>
            </a:prstGeom>
            <a:ln w="412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EA8FCDEB-A3A4-4543-B476-BB20996BB0CC}"/>
                </a:ext>
              </a:extLst>
            </p:cNvPr>
            <p:cNvCxnSpPr>
              <a:cxnSpLocks/>
            </p:cNvCxnSpPr>
            <p:nvPr/>
          </p:nvCxnSpPr>
          <p:spPr>
            <a:xfrm>
              <a:off x="2298991" y="2119358"/>
              <a:ext cx="29396" cy="2402947"/>
            </a:xfrm>
            <a:prstGeom prst="line">
              <a:avLst/>
            </a:prstGeom>
            <a:ln w="412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[R] 24">
              <a:extLst>
                <a:ext uri="{FF2B5EF4-FFF2-40B4-BE49-F238E27FC236}">
                  <a16:creationId xmlns:a16="http://schemas.microsoft.com/office/drawing/2014/main" id="{438E221F-6FAB-E44C-82EA-09695A074368}"/>
                </a:ext>
              </a:extLst>
            </p:cNvPr>
            <p:cNvCxnSpPr>
              <a:cxnSpLocks/>
            </p:cNvCxnSpPr>
            <p:nvPr/>
          </p:nvCxnSpPr>
          <p:spPr>
            <a:xfrm>
              <a:off x="8098125" y="2119357"/>
              <a:ext cx="0" cy="2402948"/>
            </a:xfrm>
            <a:prstGeom prst="line">
              <a:avLst/>
            </a:prstGeom>
            <a:ln w="412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[R] 35">
              <a:extLst>
                <a:ext uri="{FF2B5EF4-FFF2-40B4-BE49-F238E27FC236}">
                  <a16:creationId xmlns:a16="http://schemas.microsoft.com/office/drawing/2014/main" id="{F1263BC4-902D-3D4E-82E1-7B3DAC98A6E6}"/>
                </a:ext>
              </a:extLst>
            </p:cNvPr>
            <p:cNvCxnSpPr/>
            <p:nvPr/>
          </p:nvCxnSpPr>
          <p:spPr>
            <a:xfrm>
              <a:off x="697146" y="4522305"/>
              <a:ext cx="10792918" cy="0"/>
            </a:xfrm>
            <a:prstGeom prst="line">
              <a:avLst/>
            </a:prstGeom>
            <a:ln w="412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DDF70A4-8A6A-6A48-8D5E-D5C53558A638}"/>
              </a:ext>
            </a:extLst>
          </p:cNvPr>
          <p:cNvSpPr txBox="1"/>
          <p:nvPr/>
        </p:nvSpPr>
        <p:spPr>
          <a:xfrm>
            <a:off x="5215777" y="2023399"/>
            <a:ext cx="293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77788">
              <a:buFont typeface="Arial" panose="020B0604020202020204" pitchFamily="34" charset="0"/>
              <a:buChar char="•"/>
            </a:pPr>
            <a:r>
              <a:rPr kumimoji="1" lang="ko-KR" altLang="en-US" sz="1200" dirty="0"/>
              <a:t>문의 진행한 회사로 샘플 및 견적 요청</a:t>
            </a:r>
            <a:endParaRPr kumimoji="1" lang="en-US" altLang="ko-KR" sz="1200" dirty="0"/>
          </a:p>
          <a:p>
            <a:pPr marL="12700"/>
            <a:endParaRPr kumimoji="1" lang="en-US" altLang="ko-KR" sz="1200" dirty="0"/>
          </a:p>
          <a:p>
            <a:endParaRPr kumimoji="1" lang="ko-KR" alt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BBD720-A3A4-EB41-A1FC-DB65D2B42D51}"/>
              </a:ext>
            </a:extLst>
          </p:cNvPr>
          <p:cNvSpPr txBox="1"/>
          <p:nvPr/>
        </p:nvSpPr>
        <p:spPr>
          <a:xfrm>
            <a:off x="697147" y="2003245"/>
            <a:ext cx="150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77788">
              <a:buFont typeface="Arial" panose="020B0604020202020204" pitchFamily="34" charset="0"/>
              <a:buChar char="•"/>
            </a:pPr>
            <a:r>
              <a:rPr kumimoji="1" lang="ko-KR" altLang="en-US" sz="1200" dirty="0"/>
              <a:t>브랜드 </a:t>
            </a:r>
            <a:r>
              <a:rPr kumimoji="1" lang="en-US" altLang="ko-KR" sz="1200" dirty="0"/>
              <a:t>/</a:t>
            </a:r>
            <a:r>
              <a:rPr kumimoji="1" lang="ko-KR" altLang="en-US" sz="1200" dirty="0"/>
              <a:t> 제조기업 </a:t>
            </a:r>
            <a:r>
              <a:rPr kumimoji="1" lang="ko-KR" altLang="en-US" sz="1200" dirty="0" err="1"/>
              <a:t>가입화면</a:t>
            </a:r>
            <a:r>
              <a:rPr kumimoji="1" lang="ko-KR" altLang="en-US" sz="1200" dirty="0"/>
              <a:t> 상이함 </a:t>
            </a:r>
            <a:endParaRPr kumimoji="1"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26409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1E3CD-684E-1847-83D8-9090B3F9D775}"/>
              </a:ext>
            </a:extLst>
          </p:cNvPr>
          <p:cNvSpPr txBox="1"/>
          <p:nvPr/>
        </p:nvSpPr>
        <p:spPr>
          <a:xfrm>
            <a:off x="8948850" y="68617"/>
            <a:ext cx="27558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브랜드사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가입화면</a:t>
            </a:r>
            <a:endParaRPr kumimoji="1" lang="ko-Kore-KR" altLang="en-US" sz="2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pic>
        <p:nvPicPr>
          <p:cNvPr id="7" name="그림 6">
            <a:hlinkClick r:id="rId2"/>
            <a:extLst>
              <a:ext uri="{FF2B5EF4-FFF2-40B4-BE49-F238E27FC236}">
                <a16:creationId xmlns:a16="http://schemas.microsoft.com/office/drawing/2014/main" id="{85A1FA56-5A6F-1B40-8D10-6DC7D6DC7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343" y="1778068"/>
            <a:ext cx="4887686" cy="3283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1DE4B3-2A72-1046-989B-C23927D64F42}"/>
              </a:ext>
            </a:extLst>
          </p:cNvPr>
          <p:cNvSpPr txBox="1"/>
          <p:nvPr/>
        </p:nvSpPr>
        <p:spPr>
          <a:xfrm>
            <a:off x="6952343" y="1377958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참고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(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하이퍼링크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)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1C38D94E-D583-7045-B9A6-344269C2B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40556"/>
              </p:ext>
            </p:extLst>
          </p:nvPr>
        </p:nvGraphicFramePr>
        <p:xfrm>
          <a:off x="787401" y="1235529"/>
          <a:ext cx="4321628" cy="2988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1628">
                  <a:extLst>
                    <a:ext uri="{9D8B030D-6E8A-4147-A177-3AD203B41FA5}">
                      <a16:colId xmlns:a16="http://schemas.microsoft.com/office/drawing/2014/main" val="758177663"/>
                    </a:ext>
                  </a:extLst>
                </a:gridCol>
              </a:tblGrid>
              <a:tr h="332014"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Base Country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4999195"/>
                  </a:ext>
                </a:extLst>
              </a:tr>
              <a:tr h="332014"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Company Name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4566014"/>
                  </a:ext>
                </a:extLst>
              </a:tr>
              <a:tr h="332014"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Company Website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7116557"/>
                  </a:ext>
                </a:extLst>
              </a:tr>
              <a:tr h="332014"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Company Instagram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089015"/>
                  </a:ext>
                </a:extLst>
              </a:tr>
              <a:tr h="332014"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Contact Name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6516631"/>
                  </a:ext>
                </a:extLst>
              </a:tr>
              <a:tr h="332014"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Job Title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0692719"/>
                  </a:ext>
                </a:extLst>
              </a:tr>
              <a:tr h="332014"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Business Email 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321190"/>
                  </a:ext>
                </a:extLst>
              </a:tr>
              <a:tr h="332014"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Mobile Phone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9121973"/>
                  </a:ext>
                </a:extLst>
              </a:tr>
              <a:tr h="332014"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 dirty="0">
                          <a:effectLst/>
                        </a:rPr>
                        <a:t>Next</a:t>
                      </a:r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26515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DB16117-4863-7042-A505-E27AB51E82D4}"/>
              </a:ext>
            </a:extLst>
          </p:cNvPr>
          <p:cNvSpPr txBox="1"/>
          <p:nvPr/>
        </p:nvSpPr>
        <p:spPr>
          <a:xfrm>
            <a:off x="574738" y="857032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기본 정보 입력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962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1E3CD-684E-1847-83D8-9090B3F9D775}"/>
              </a:ext>
            </a:extLst>
          </p:cNvPr>
          <p:cNvSpPr txBox="1"/>
          <p:nvPr/>
        </p:nvSpPr>
        <p:spPr>
          <a:xfrm>
            <a:off x="8948850" y="68617"/>
            <a:ext cx="27558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브랜드사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가입화면</a:t>
            </a:r>
            <a:endParaRPr kumimoji="1" lang="ko-Kore-KR" altLang="en-US" sz="2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D0C852-B2A8-1546-8591-49005A217A85}"/>
              </a:ext>
            </a:extLst>
          </p:cNvPr>
          <p:cNvSpPr txBox="1"/>
          <p:nvPr/>
        </p:nvSpPr>
        <p:spPr>
          <a:xfrm>
            <a:off x="545709" y="1648217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추가 정보 입력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(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다음 페이지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)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90F36803-D554-5D42-9E99-33F46B726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972156"/>
              </p:ext>
            </p:extLst>
          </p:nvPr>
        </p:nvGraphicFramePr>
        <p:xfrm>
          <a:off x="758373" y="2176698"/>
          <a:ext cx="10515598" cy="787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1190">
                  <a:extLst>
                    <a:ext uri="{9D8B030D-6E8A-4147-A177-3AD203B41FA5}">
                      <a16:colId xmlns:a16="http://schemas.microsoft.com/office/drawing/2014/main" val="1666805771"/>
                    </a:ext>
                  </a:extLst>
                </a:gridCol>
                <a:gridCol w="746619">
                  <a:extLst>
                    <a:ext uri="{9D8B030D-6E8A-4147-A177-3AD203B41FA5}">
                      <a16:colId xmlns:a16="http://schemas.microsoft.com/office/drawing/2014/main" val="1843024898"/>
                    </a:ext>
                  </a:extLst>
                </a:gridCol>
                <a:gridCol w="746619">
                  <a:extLst>
                    <a:ext uri="{9D8B030D-6E8A-4147-A177-3AD203B41FA5}">
                      <a16:colId xmlns:a16="http://schemas.microsoft.com/office/drawing/2014/main" val="3781405185"/>
                    </a:ext>
                  </a:extLst>
                </a:gridCol>
                <a:gridCol w="746619">
                  <a:extLst>
                    <a:ext uri="{9D8B030D-6E8A-4147-A177-3AD203B41FA5}">
                      <a16:colId xmlns:a16="http://schemas.microsoft.com/office/drawing/2014/main" val="3289461224"/>
                    </a:ext>
                  </a:extLst>
                </a:gridCol>
                <a:gridCol w="746619">
                  <a:extLst>
                    <a:ext uri="{9D8B030D-6E8A-4147-A177-3AD203B41FA5}">
                      <a16:colId xmlns:a16="http://schemas.microsoft.com/office/drawing/2014/main" val="461907265"/>
                    </a:ext>
                  </a:extLst>
                </a:gridCol>
                <a:gridCol w="746619">
                  <a:extLst>
                    <a:ext uri="{9D8B030D-6E8A-4147-A177-3AD203B41FA5}">
                      <a16:colId xmlns:a16="http://schemas.microsoft.com/office/drawing/2014/main" val="1385903488"/>
                    </a:ext>
                  </a:extLst>
                </a:gridCol>
                <a:gridCol w="746619">
                  <a:extLst>
                    <a:ext uri="{9D8B030D-6E8A-4147-A177-3AD203B41FA5}">
                      <a16:colId xmlns:a16="http://schemas.microsoft.com/office/drawing/2014/main" val="2685084313"/>
                    </a:ext>
                  </a:extLst>
                </a:gridCol>
                <a:gridCol w="1201456">
                  <a:extLst>
                    <a:ext uri="{9D8B030D-6E8A-4147-A177-3AD203B41FA5}">
                      <a16:colId xmlns:a16="http://schemas.microsoft.com/office/drawing/2014/main" val="634073996"/>
                    </a:ext>
                  </a:extLst>
                </a:gridCol>
                <a:gridCol w="746619">
                  <a:extLst>
                    <a:ext uri="{9D8B030D-6E8A-4147-A177-3AD203B41FA5}">
                      <a16:colId xmlns:a16="http://schemas.microsoft.com/office/drawing/2014/main" val="1914932196"/>
                    </a:ext>
                  </a:extLst>
                </a:gridCol>
                <a:gridCol w="746619">
                  <a:extLst>
                    <a:ext uri="{9D8B030D-6E8A-4147-A177-3AD203B41FA5}">
                      <a16:colId xmlns:a16="http://schemas.microsoft.com/office/drawing/2014/main" val="3483684333"/>
                    </a:ext>
                  </a:extLst>
                </a:gridCol>
              </a:tblGrid>
              <a:tr h="311340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What kind of cosmetic category does your brand have? 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MAKE UP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SKIN CARE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Bath&amp;Body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HAIR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MASK PACK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PERFUME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Sun&amp;Protection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Nail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중복 클릭 가능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extLst>
                  <a:ext uri="{0D108BD9-81ED-4DB2-BD59-A6C34878D82A}">
                    <a16:rowId xmlns:a16="http://schemas.microsoft.com/office/drawing/2014/main" val="2287721009"/>
                  </a:ext>
                </a:extLst>
              </a:tr>
              <a:tr h="311340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Where are your items sold? 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North America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South America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Europe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Africa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Middle East 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Asia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Australia&amp;Oceania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extLst>
                  <a:ext uri="{0D108BD9-81ED-4DB2-BD59-A6C34878D82A}">
                    <a16:rowId xmlns:a16="http://schemas.microsoft.com/office/drawing/2014/main" val="1491878305"/>
                  </a:ext>
                </a:extLst>
              </a:tr>
              <a:tr h="160543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Brand/Company Description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We want to know how beautiful your brand is. Please tell us more about your story. 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1" marR="8601" marT="8601" marB="0" anchor="ctr"/>
                </a:tc>
                <a:extLst>
                  <a:ext uri="{0D108BD9-81ED-4DB2-BD59-A6C34878D82A}">
                    <a16:rowId xmlns:a16="http://schemas.microsoft.com/office/drawing/2014/main" val="3526882628"/>
                  </a:ext>
                </a:extLst>
              </a:tr>
            </a:tbl>
          </a:graphicData>
        </a:graphic>
      </p:graphicFrame>
      <p:pic>
        <p:nvPicPr>
          <p:cNvPr id="3" name="그림 2">
            <a:hlinkClick r:id="rId2"/>
            <a:extLst>
              <a:ext uri="{FF2B5EF4-FFF2-40B4-BE49-F238E27FC236}">
                <a16:creationId xmlns:a16="http://schemas.microsoft.com/office/drawing/2014/main" id="{666D6072-5BDD-DB46-A6B6-B8C3187CF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397" y="3893500"/>
            <a:ext cx="4554831" cy="2863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024640-6964-3043-9268-42B94156AC9C}"/>
              </a:ext>
            </a:extLst>
          </p:cNvPr>
          <p:cNvSpPr txBox="1"/>
          <p:nvPr/>
        </p:nvSpPr>
        <p:spPr>
          <a:xfrm>
            <a:off x="8251223" y="3493390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참고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(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하이퍼링크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)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356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1E3CD-684E-1847-83D8-9090B3F9D775}"/>
              </a:ext>
            </a:extLst>
          </p:cNvPr>
          <p:cNvSpPr txBox="1"/>
          <p:nvPr/>
        </p:nvSpPr>
        <p:spPr>
          <a:xfrm>
            <a:off x="8948850" y="68617"/>
            <a:ext cx="244810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제조사 </a:t>
            </a:r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가입화면</a:t>
            </a:r>
            <a:endParaRPr kumimoji="1" lang="ko-Kore-KR" altLang="en-US" sz="2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B16117-4863-7042-A505-E27AB51E82D4}"/>
              </a:ext>
            </a:extLst>
          </p:cNvPr>
          <p:cNvSpPr txBox="1"/>
          <p:nvPr/>
        </p:nvSpPr>
        <p:spPr>
          <a:xfrm>
            <a:off x="574738" y="857032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기본 정보 입력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pic>
        <p:nvPicPr>
          <p:cNvPr id="6" name="그림 5">
            <a:hlinkClick r:id="rId2"/>
            <a:extLst>
              <a:ext uri="{FF2B5EF4-FFF2-40B4-BE49-F238E27FC236}">
                <a16:creationId xmlns:a16="http://schemas.microsoft.com/office/drawing/2014/main" id="{8EB7BD2E-613E-8F4B-8617-C820AAAC7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188" y="3747540"/>
            <a:ext cx="5192812" cy="1831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3F6CFD-8AB5-CD4C-BB95-EAED6AA15D93}"/>
              </a:ext>
            </a:extLst>
          </p:cNvPr>
          <p:cNvSpPr txBox="1"/>
          <p:nvPr/>
        </p:nvSpPr>
        <p:spPr>
          <a:xfrm>
            <a:off x="8206253" y="3070113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참고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(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하이퍼링크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)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3AF17E36-494A-4C47-A21C-B1C4A3164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62234"/>
              </p:ext>
            </p:extLst>
          </p:nvPr>
        </p:nvGraphicFramePr>
        <p:xfrm>
          <a:off x="714948" y="1759790"/>
          <a:ext cx="5381052" cy="3819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4914">
                  <a:extLst>
                    <a:ext uri="{9D8B030D-6E8A-4147-A177-3AD203B41FA5}">
                      <a16:colId xmlns:a16="http://schemas.microsoft.com/office/drawing/2014/main" val="1724167873"/>
                    </a:ext>
                  </a:extLst>
                </a:gridCol>
                <a:gridCol w="1246138">
                  <a:extLst>
                    <a:ext uri="{9D8B030D-6E8A-4147-A177-3AD203B41FA5}">
                      <a16:colId xmlns:a16="http://schemas.microsoft.com/office/drawing/2014/main" val="2043285093"/>
                    </a:ext>
                  </a:extLst>
                </a:gridCol>
              </a:tblGrid>
              <a:tr h="25911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가입시 필요 정보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8098247"/>
                  </a:ext>
                </a:extLst>
              </a:tr>
              <a:tr h="25911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회사명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기본 정보 입력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7710037"/>
                  </a:ext>
                </a:extLst>
              </a:tr>
              <a:tr h="25911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회사 홈페이지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0384974"/>
                  </a:ext>
                </a:extLst>
              </a:tr>
              <a:tr h="31464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담당자 이름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33561"/>
                  </a:ext>
                </a:extLst>
              </a:tr>
              <a:tr h="31464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담당자 직책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9640796"/>
                  </a:ext>
                </a:extLst>
              </a:tr>
              <a:tr h="31464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담당자 이메일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28477"/>
                  </a:ext>
                </a:extLst>
              </a:tr>
              <a:tr h="25911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담당자 핸드폰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4683207"/>
                  </a:ext>
                </a:extLst>
              </a:tr>
              <a:tr h="7468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공장 주소 </a:t>
                      </a:r>
                      <a:r>
                        <a:rPr lang="en-US" altLang="ko-KR" sz="1100" u="none" strike="noStrike">
                          <a:effectLst/>
                        </a:rPr>
                        <a:t>1)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r>
                        <a:rPr lang="ko-KR" altLang="en-US" sz="1100" u="none" strike="noStrike">
                          <a:effectLst/>
                        </a:rPr>
                        <a:t>개 이상의 공장을 보유한 기업의 경우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2809002"/>
                  </a:ext>
                </a:extLst>
              </a:tr>
              <a:tr h="25911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공장 주소 </a:t>
                      </a:r>
                      <a:r>
                        <a:rPr lang="en-US" altLang="ko-KR" sz="1100" u="none" strike="noStrike">
                          <a:effectLst/>
                        </a:rPr>
                        <a:t>2)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6444558"/>
                  </a:ext>
                </a:extLst>
              </a:tr>
              <a:tr h="25911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공장 주소 </a:t>
                      </a:r>
                      <a:r>
                        <a:rPr lang="en-US" altLang="ko-KR" sz="1100" u="none" strike="noStrike">
                          <a:effectLst/>
                        </a:rPr>
                        <a:t>3)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9757990"/>
                  </a:ext>
                </a:extLst>
              </a:tr>
              <a:tr h="25911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영상 자료 링크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932337"/>
                  </a:ext>
                </a:extLst>
              </a:tr>
              <a:tr h="31464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이미지 자료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5061477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957A8750-7CB5-F84C-9FB5-2438C894B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899715"/>
              </p:ext>
            </p:extLst>
          </p:nvPr>
        </p:nvGraphicFramePr>
        <p:xfrm>
          <a:off x="714947" y="5578963"/>
          <a:ext cx="11232213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1846">
                  <a:extLst>
                    <a:ext uri="{9D8B030D-6E8A-4147-A177-3AD203B41FA5}">
                      <a16:colId xmlns:a16="http://schemas.microsoft.com/office/drawing/2014/main" val="3670927776"/>
                    </a:ext>
                  </a:extLst>
                </a:gridCol>
                <a:gridCol w="1871682">
                  <a:extLst>
                    <a:ext uri="{9D8B030D-6E8A-4147-A177-3AD203B41FA5}">
                      <a16:colId xmlns:a16="http://schemas.microsoft.com/office/drawing/2014/main" val="2265133229"/>
                    </a:ext>
                  </a:extLst>
                </a:gridCol>
                <a:gridCol w="1037737">
                  <a:extLst>
                    <a:ext uri="{9D8B030D-6E8A-4147-A177-3AD203B41FA5}">
                      <a16:colId xmlns:a16="http://schemas.microsoft.com/office/drawing/2014/main" val="2395025732"/>
                    </a:ext>
                  </a:extLst>
                </a:gridCol>
                <a:gridCol w="1037737">
                  <a:extLst>
                    <a:ext uri="{9D8B030D-6E8A-4147-A177-3AD203B41FA5}">
                      <a16:colId xmlns:a16="http://schemas.microsoft.com/office/drawing/2014/main" val="39766373"/>
                    </a:ext>
                  </a:extLst>
                </a:gridCol>
                <a:gridCol w="1037737">
                  <a:extLst>
                    <a:ext uri="{9D8B030D-6E8A-4147-A177-3AD203B41FA5}">
                      <a16:colId xmlns:a16="http://schemas.microsoft.com/office/drawing/2014/main" val="1575112321"/>
                    </a:ext>
                  </a:extLst>
                </a:gridCol>
                <a:gridCol w="1037737">
                  <a:extLst>
                    <a:ext uri="{9D8B030D-6E8A-4147-A177-3AD203B41FA5}">
                      <a16:colId xmlns:a16="http://schemas.microsoft.com/office/drawing/2014/main" val="3507352490"/>
                    </a:ext>
                  </a:extLst>
                </a:gridCol>
                <a:gridCol w="1037737">
                  <a:extLst>
                    <a:ext uri="{9D8B030D-6E8A-4147-A177-3AD203B41FA5}">
                      <a16:colId xmlns:a16="http://schemas.microsoft.com/office/drawing/2014/main" val="2219521345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각종 인증서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CGMP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ISO22716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ISO9001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ISO14001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Vegan 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기타 입력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9080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90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1E3CD-684E-1847-83D8-9090B3F9D775}"/>
              </a:ext>
            </a:extLst>
          </p:cNvPr>
          <p:cNvSpPr txBox="1"/>
          <p:nvPr/>
        </p:nvSpPr>
        <p:spPr>
          <a:xfrm>
            <a:off x="8948850" y="68617"/>
            <a:ext cx="244810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제조사 </a:t>
            </a:r>
            <a:r>
              <a:rPr kumimoji="1" lang="ko-KR" altLang="en-US" sz="2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가입화면</a:t>
            </a:r>
            <a:endParaRPr kumimoji="1" lang="ko-Kore-KR" altLang="en-US" sz="2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B16117-4863-7042-A505-E27AB51E82D4}"/>
              </a:ext>
            </a:extLst>
          </p:cNvPr>
          <p:cNvSpPr txBox="1"/>
          <p:nvPr/>
        </p:nvSpPr>
        <p:spPr>
          <a:xfrm>
            <a:off x="574738" y="857032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추가 정보 입력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88F0EE3-D13F-D844-929D-A044B283E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25551"/>
              </p:ext>
            </p:extLst>
          </p:nvPr>
        </p:nvGraphicFramePr>
        <p:xfrm>
          <a:off x="923552" y="1523417"/>
          <a:ext cx="10079228" cy="3918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5201">
                  <a:extLst>
                    <a:ext uri="{9D8B030D-6E8A-4147-A177-3AD203B41FA5}">
                      <a16:colId xmlns:a16="http://schemas.microsoft.com/office/drawing/2014/main" val="1293113054"/>
                    </a:ext>
                  </a:extLst>
                </a:gridCol>
                <a:gridCol w="1737457">
                  <a:extLst>
                    <a:ext uri="{9D8B030D-6E8A-4147-A177-3AD203B41FA5}">
                      <a16:colId xmlns:a16="http://schemas.microsoft.com/office/drawing/2014/main" val="126046565"/>
                    </a:ext>
                  </a:extLst>
                </a:gridCol>
                <a:gridCol w="1288285">
                  <a:extLst>
                    <a:ext uri="{9D8B030D-6E8A-4147-A177-3AD203B41FA5}">
                      <a16:colId xmlns:a16="http://schemas.microsoft.com/office/drawing/2014/main" val="561084435"/>
                    </a:ext>
                  </a:extLst>
                </a:gridCol>
                <a:gridCol w="1288285">
                  <a:extLst>
                    <a:ext uri="{9D8B030D-6E8A-4147-A177-3AD203B41FA5}">
                      <a16:colId xmlns:a16="http://schemas.microsoft.com/office/drawing/2014/main" val="1111992841"/>
                    </a:ext>
                  </a:extLst>
                </a:gridCol>
              </a:tblGrid>
              <a:tr h="3779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추가 정보 입력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6221492"/>
                  </a:ext>
                </a:extLst>
              </a:tr>
              <a:tr h="4588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주요 생산 품목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r>
                        <a:rPr lang="ko-KR" altLang="en-US" sz="1100" u="none" strike="noStrike">
                          <a:effectLst/>
                        </a:rPr>
                        <a:t>가지 이하 선택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품목 카테고리 참조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508768"/>
                  </a:ext>
                </a:extLst>
              </a:tr>
              <a:tr h="3779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생산 가능 품목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중복 선택 가능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품목 카테고리 참조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94514"/>
                  </a:ext>
                </a:extLst>
              </a:tr>
              <a:tr h="377900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-&gt; </a:t>
                      </a:r>
                      <a:r>
                        <a:rPr lang="ko-KR" altLang="en-US" sz="1100" u="none" strike="noStrike">
                          <a:effectLst/>
                        </a:rPr>
                        <a:t>입력한 품목은 </a:t>
                      </a:r>
                      <a:r>
                        <a:rPr lang="en" sz="1100" u="none" strike="noStrike">
                          <a:effectLst/>
                        </a:rPr>
                        <a:t>MOQ </a:t>
                      </a:r>
                      <a:r>
                        <a:rPr lang="ko-KR" altLang="en-US" sz="1100" u="none" strike="noStrike">
                          <a:effectLst/>
                        </a:rPr>
                        <a:t>도 입력해야함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12325"/>
                  </a:ext>
                </a:extLst>
              </a:tr>
              <a:tr h="732856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ex) </a:t>
                      </a:r>
                      <a:r>
                        <a:rPr lang="ko-KR" altLang="en-US" sz="1100" u="none" strike="noStrike">
                          <a:effectLst/>
                        </a:rPr>
                        <a:t>선택한 품목이 표시되고 옆 칸에 </a:t>
                      </a:r>
                      <a:r>
                        <a:rPr lang="en" sz="1100" u="none" strike="noStrike">
                          <a:effectLst/>
                        </a:rPr>
                        <a:t>MOQ </a:t>
                      </a:r>
                      <a:r>
                        <a:rPr lang="ko-KR" altLang="en-US" sz="1100" u="none" strike="noStrike">
                          <a:effectLst/>
                        </a:rPr>
                        <a:t>입력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4206"/>
                  </a:ext>
                </a:extLst>
              </a:tr>
              <a:tr h="458879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선택한 품목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MOQ 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7919731"/>
                  </a:ext>
                </a:extLst>
              </a:tr>
              <a:tr h="377900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Hand Cream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5,000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5612352"/>
                  </a:ext>
                </a:extLst>
              </a:tr>
              <a:tr h="377900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Foot mask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20,000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8673786"/>
                  </a:ext>
                </a:extLst>
              </a:tr>
              <a:tr h="377900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100" u="none" strike="noStrike">
                          <a:effectLst/>
                        </a:rPr>
                        <a:t>Toner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10,000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957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97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1E3CD-684E-1847-83D8-9090B3F9D775}"/>
              </a:ext>
            </a:extLst>
          </p:cNvPr>
          <p:cNvSpPr txBox="1"/>
          <p:nvPr/>
        </p:nvSpPr>
        <p:spPr>
          <a:xfrm>
            <a:off x="8948850" y="68617"/>
            <a:ext cx="272702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사용자 매칭 </a:t>
            </a:r>
            <a:r>
              <a:rPr kumimoji="1" lang="en-US" altLang="ko-KR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단계</a:t>
            </a:r>
            <a:endParaRPr kumimoji="1" lang="ko-Kore-KR" altLang="en-US" sz="2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86D8D90A-9D5F-3C4D-8D25-77BB2290F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364131"/>
              </p:ext>
            </p:extLst>
          </p:nvPr>
        </p:nvGraphicFramePr>
        <p:xfrm>
          <a:off x="1879600" y="1727200"/>
          <a:ext cx="8293104" cy="624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6638">
                  <a:extLst>
                    <a:ext uri="{9D8B030D-6E8A-4147-A177-3AD203B41FA5}">
                      <a16:colId xmlns:a16="http://schemas.microsoft.com/office/drawing/2014/main" val="871850445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3577831032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1151225348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3557926486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3410945150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3859535874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828353621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3485668433"/>
                    </a:ext>
                  </a:extLst>
                </a:gridCol>
              </a:tblGrid>
              <a:tr h="624114"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</a:rPr>
                        <a:t>MAKE UP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>
                          <a:effectLst/>
                        </a:rPr>
                        <a:t>SKIN CARE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</a:rPr>
                        <a:t>BODY CARE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>
                          <a:effectLst/>
                        </a:rPr>
                        <a:t>MASK PACK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HAIR CARE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PERFUME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SUN CARE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 dirty="0">
                          <a:effectLst/>
                        </a:rPr>
                        <a:t>NAIL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4071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F1BC0B-A283-FB4F-9A4C-CFA0C422A5CA}"/>
              </a:ext>
            </a:extLst>
          </p:cNvPr>
          <p:cNvSpPr txBox="1"/>
          <p:nvPr/>
        </p:nvSpPr>
        <p:spPr>
          <a:xfrm>
            <a:off x="923552" y="1183603"/>
            <a:ext cx="6573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Please click the category first that you are looking for.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3" name="아래쪽 화살표[D] 2">
            <a:extLst>
              <a:ext uri="{FF2B5EF4-FFF2-40B4-BE49-F238E27FC236}">
                <a16:creationId xmlns:a16="http://schemas.microsoft.com/office/drawing/2014/main" id="{89F61EC4-F8AA-7747-B3CD-3A264839578F}"/>
              </a:ext>
            </a:extLst>
          </p:cNvPr>
          <p:cNvSpPr/>
          <p:nvPr/>
        </p:nvSpPr>
        <p:spPr>
          <a:xfrm>
            <a:off x="5388429" y="2596243"/>
            <a:ext cx="457200" cy="587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2366FC9-2812-DA43-B8DD-30875A85C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5539"/>
              </p:ext>
            </p:extLst>
          </p:nvPr>
        </p:nvGraphicFramePr>
        <p:xfrm>
          <a:off x="2527752" y="3871509"/>
          <a:ext cx="6211210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242">
                  <a:extLst>
                    <a:ext uri="{9D8B030D-6E8A-4147-A177-3AD203B41FA5}">
                      <a16:colId xmlns:a16="http://schemas.microsoft.com/office/drawing/2014/main" val="1644133180"/>
                    </a:ext>
                  </a:extLst>
                </a:gridCol>
                <a:gridCol w="1242242">
                  <a:extLst>
                    <a:ext uri="{9D8B030D-6E8A-4147-A177-3AD203B41FA5}">
                      <a16:colId xmlns:a16="http://schemas.microsoft.com/office/drawing/2014/main" val="1675855377"/>
                    </a:ext>
                  </a:extLst>
                </a:gridCol>
                <a:gridCol w="1242242">
                  <a:extLst>
                    <a:ext uri="{9D8B030D-6E8A-4147-A177-3AD203B41FA5}">
                      <a16:colId xmlns:a16="http://schemas.microsoft.com/office/drawing/2014/main" val="3643845129"/>
                    </a:ext>
                  </a:extLst>
                </a:gridCol>
                <a:gridCol w="1242242">
                  <a:extLst>
                    <a:ext uri="{9D8B030D-6E8A-4147-A177-3AD203B41FA5}">
                      <a16:colId xmlns:a16="http://schemas.microsoft.com/office/drawing/2014/main" val="4023283498"/>
                    </a:ext>
                  </a:extLst>
                </a:gridCol>
                <a:gridCol w="1242242">
                  <a:extLst>
                    <a:ext uri="{9D8B030D-6E8A-4147-A177-3AD203B41FA5}">
                      <a16:colId xmlns:a16="http://schemas.microsoft.com/office/drawing/2014/main" val="13311450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" sz="1600" u="none" strike="noStrike">
                          <a:effectLst/>
                        </a:rPr>
                        <a:t>Facial make up 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600" u="none" strike="noStrike">
                          <a:effectLst/>
                        </a:rPr>
                        <a:t>Eyes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600" u="none" strike="noStrike">
                          <a:effectLst/>
                        </a:rPr>
                        <a:t>Lips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600" u="none" strike="noStrike">
                          <a:effectLst/>
                        </a:rPr>
                        <a:t>Eyebrows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600" u="none" strike="noStrike" dirty="0">
                          <a:effectLst/>
                        </a:rPr>
                        <a:t>Applicator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04778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AE1AF4-488F-C841-8F78-010DB2F31FE3}"/>
              </a:ext>
            </a:extLst>
          </p:cNvPr>
          <p:cNvSpPr txBox="1"/>
          <p:nvPr/>
        </p:nvSpPr>
        <p:spPr>
          <a:xfrm>
            <a:off x="373823" y="3356279"/>
            <a:ext cx="656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예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)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‘Make up’ -&gt; ‘FACIAL MAKE UP＇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을 클릭했을 경우</a:t>
            </a:r>
            <a:r>
              <a:rPr kumimoji="1" lang="en-US" altLang="ko-KR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,</a:t>
            </a:r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39383-6971-2247-956F-093EA32D4B01}"/>
              </a:ext>
            </a:extLst>
          </p:cNvPr>
          <p:cNvSpPr txBox="1"/>
          <p:nvPr/>
        </p:nvSpPr>
        <p:spPr>
          <a:xfrm>
            <a:off x="5617029" y="4598083"/>
            <a:ext cx="6711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꼭 소분류의 항목을 클릭하지 않아도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,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중분류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,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ko-KR" altLang="en-US" sz="1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대분류만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클릭해도 검색 가능하도록 </a:t>
            </a:r>
            <a:r>
              <a:rPr kumimoji="1" lang="ko-KR" altLang="en-US" sz="1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구성바람</a:t>
            </a:r>
            <a:endParaRPr kumimoji="1" lang="en-US" altLang="ko-KR" sz="1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중복 선택 가능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(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 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‘or’ </a:t>
            </a:r>
            <a:r>
              <a:rPr kumimoji="1" lang="ko-KR" altLang="en-US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조건으로 결과 나오도록 </a:t>
            </a:r>
            <a:r>
              <a:rPr kumimoji="1" lang="ko-KR" altLang="en-US" sz="1400" dirty="0" err="1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구성바람</a:t>
            </a:r>
            <a:r>
              <a:rPr kumimoji="1" lang="en-US" altLang="ko-KR" sz="1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.)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A9EEF59C-1B62-D64B-9CC3-0B97A6A18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55586"/>
              </p:ext>
            </p:extLst>
          </p:nvPr>
        </p:nvGraphicFramePr>
        <p:xfrm>
          <a:off x="2527752" y="4116336"/>
          <a:ext cx="1907722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722">
                  <a:extLst>
                    <a:ext uri="{9D8B030D-6E8A-4147-A177-3AD203B41FA5}">
                      <a16:colId xmlns:a16="http://schemas.microsoft.com/office/drawing/2014/main" val="203024960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BB&amp;CC Cream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82139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Concealer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614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Blusher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74115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Bronzer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30724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Foundation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57190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Glitter make up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17797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Highlighter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04676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Setting Powder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98151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Contour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73689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Primer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43514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 dirty="0">
                          <a:effectLst/>
                        </a:rPr>
                        <a:t>Setting spray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5421900"/>
                  </a:ext>
                </a:extLst>
              </a:tr>
            </a:tbl>
          </a:graphicData>
        </a:graphic>
      </p:graphicFrame>
      <p:pic>
        <p:nvPicPr>
          <p:cNvPr id="13" name="그래픽 12" descr="확인 표시">
            <a:extLst>
              <a:ext uri="{FF2B5EF4-FFF2-40B4-BE49-F238E27FC236}">
                <a16:creationId xmlns:a16="http://schemas.microsoft.com/office/drawing/2014/main" id="{DFA5C986-CE95-FC49-A8E5-9AEF8A595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9296" y="1310685"/>
            <a:ext cx="770989" cy="770989"/>
          </a:xfrm>
          <a:prstGeom prst="rect">
            <a:avLst/>
          </a:prstGeom>
        </p:spPr>
      </p:pic>
      <p:pic>
        <p:nvPicPr>
          <p:cNvPr id="15" name="그래픽 14" descr="확인 표시">
            <a:extLst>
              <a:ext uri="{FF2B5EF4-FFF2-40B4-BE49-F238E27FC236}">
                <a16:creationId xmlns:a16="http://schemas.microsoft.com/office/drawing/2014/main" id="{CE3405EC-22F0-1B48-A5D6-55505707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1790" y="3353885"/>
            <a:ext cx="770989" cy="7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1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1E3CD-684E-1847-83D8-9090B3F9D775}"/>
              </a:ext>
            </a:extLst>
          </p:cNvPr>
          <p:cNvSpPr txBox="1"/>
          <p:nvPr/>
        </p:nvSpPr>
        <p:spPr>
          <a:xfrm>
            <a:off x="8948850" y="68617"/>
            <a:ext cx="272702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사용자 매칭 </a:t>
            </a:r>
            <a:r>
              <a:rPr kumimoji="1" lang="en-US" altLang="ko-KR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1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단계</a:t>
            </a:r>
            <a:endParaRPr kumimoji="1" lang="ko-Kore-KR" altLang="en-US" sz="2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cxnSp>
        <p:nvCxnSpPr>
          <p:cNvPr id="14" name="직선 연결선[R] 13">
            <a:extLst>
              <a:ext uri="{FF2B5EF4-FFF2-40B4-BE49-F238E27FC236}">
                <a16:creationId xmlns:a16="http://schemas.microsoft.com/office/drawing/2014/main" id="{1427E08D-8EF3-D94A-BA3F-D455AFD12A89}"/>
              </a:ext>
            </a:extLst>
          </p:cNvPr>
          <p:cNvCxnSpPr>
            <a:cxnSpLocks/>
          </p:cNvCxnSpPr>
          <p:nvPr/>
        </p:nvCxnSpPr>
        <p:spPr>
          <a:xfrm>
            <a:off x="699541" y="3244417"/>
            <a:ext cx="11492459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5A6BB9-5B8C-3F43-84E0-49EF88F9F7EB}"/>
              </a:ext>
            </a:extLst>
          </p:cNvPr>
          <p:cNvSpPr txBox="1"/>
          <p:nvPr/>
        </p:nvSpPr>
        <p:spPr>
          <a:xfrm>
            <a:off x="213716" y="1537608"/>
            <a:ext cx="1506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고객이 개발하고 싶은 제품을 </a:t>
            </a:r>
            <a:endParaRPr kumimoji="1" lang="en-US" altLang="ko-KR" sz="1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주요 생산품목으로 기재한 기업 우선 노출</a:t>
            </a:r>
            <a:endParaRPr kumimoji="1" lang="ko-Kore-KR" altLang="en-US" sz="12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1024DF5-7057-1545-AED1-24F43B03F118}"/>
              </a:ext>
            </a:extLst>
          </p:cNvPr>
          <p:cNvSpPr/>
          <p:nvPr/>
        </p:nvSpPr>
        <p:spPr>
          <a:xfrm>
            <a:off x="1750285" y="996043"/>
            <a:ext cx="3164615" cy="2090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63A9EC1-3188-FD4D-9005-8BD5570D853E}"/>
              </a:ext>
            </a:extLst>
          </p:cNvPr>
          <p:cNvSpPr/>
          <p:nvPr/>
        </p:nvSpPr>
        <p:spPr>
          <a:xfrm>
            <a:off x="5231844" y="996043"/>
            <a:ext cx="3164615" cy="2090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5BE4361-F931-A44A-8D39-CD1F4E5DC15B}"/>
              </a:ext>
            </a:extLst>
          </p:cNvPr>
          <p:cNvSpPr/>
          <p:nvPr/>
        </p:nvSpPr>
        <p:spPr>
          <a:xfrm>
            <a:off x="8713403" y="996043"/>
            <a:ext cx="3164615" cy="2090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564B76C-37FE-B84A-8862-6E4227912F3D}"/>
              </a:ext>
            </a:extLst>
          </p:cNvPr>
          <p:cNvSpPr/>
          <p:nvPr/>
        </p:nvSpPr>
        <p:spPr>
          <a:xfrm>
            <a:off x="1902685" y="1148444"/>
            <a:ext cx="2848929" cy="778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E55EE2-9D03-F14A-91AE-A373D388A1EF}"/>
              </a:ext>
            </a:extLst>
          </p:cNvPr>
          <p:cNvSpPr txBox="1"/>
          <p:nvPr/>
        </p:nvSpPr>
        <p:spPr>
          <a:xfrm>
            <a:off x="2278849" y="1337553"/>
            <a:ext cx="209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Company Image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5B250E-4DA9-9845-B6F5-E1C3C66A3A6B}"/>
              </a:ext>
            </a:extLst>
          </p:cNvPr>
          <p:cNvSpPr txBox="1"/>
          <p:nvPr/>
        </p:nvSpPr>
        <p:spPr>
          <a:xfrm>
            <a:off x="1822634" y="2007976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인증서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주요품목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생산가능품목</a:t>
            </a:r>
            <a:endParaRPr kumimoji="1" lang="ko-Kore-KR" altLang="en-US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7784E85-2B96-6548-9372-BF86DDDF0C32}"/>
              </a:ext>
            </a:extLst>
          </p:cNvPr>
          <p:cNvSpPr/>
          <p:nvPr/>
        </p:nvSpPr>
        <p:spPr>
          <a:xfrm>
            <a:off x="5371115" y="1148444"/>
            <a:ext cx="2848929" cy="778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48B1BD-D8C5-2D4F-9CB3-F9B5A3EAA14B}"/>
              </a:ext>
            </a:extLst>
          </p:cNvPr>
          <p:cNvSpPr txBox="1"/>
          <p:nvPr/>
        </p:nvSpPr>
        <p:spPr>
          <a:xfrm>
            <a:off x="5291064" y="2007976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인증서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주요품목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생산가능품목</a:t>
            </a:r>
            <a:endParaRPr kumimoji="1" lang="ko-Kore-KR" altLang="en-US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45C9A0B-38F2-034A-85E5-7BB3BE24F6C3}"/>
              </a:ext>
            </a:extLst>
          </p:cNvPr>
          <p:cNvSpPr/>
          <p:nvPr/>
        </p:nvSpPr>
        <p:spPr>
          <a:xfrm>
            <a:off x="8839545" y="1148444"/>
            <a:ext cx="2848929" cy="778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51BE74-4352-7040-AF98-CABD975E4D98}"/>
              </a:ext>
            </a:extLst>
          </p:cNvPr>
          <p:cNvSpPr txBox="1"/>
          <p:nvPr/>
        </p:nvSpPr>
        <p:spPr>
          <a:xfrm>
            <a:off x="8759494" y="2007976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인증서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주요품목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생산가능품목</a:t>
            </a:r>
            <a:endParaRPr kumimoji="1" lang="ko-Kore-KR" altLang="en-US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E6ABFE-8712-2546-B02A-D354F417BB29}"/>
              </a:ext>
            </a:extLst>
          </p:cNvPr>
          <p:cNvSpPr txBox="1"/>
          <p:nvPr/>
        </p:nvSpPr>
        <p:spPr>
          <a:xfrm>
            <a:off x="243326" y="4098033"/>
            <a:ext cx="15069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고객이 개발하고 싶은 제품을 </a:t>
            </a:r>
            <a:endParaRPr kumimoji="1" lang="en-US" altLang="ko-KR" sz="1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생산가능품목으로 기재한 기업 노출</a:t>
            </a:r>
            <a:endParaRPr kumimoji="1" lang="ko-Kore-KR" altLang="en-US" sz="12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4556CC7-F724-6A4D-A2E2-DC551FE5520D}"/>
              </a:ext>
            </a:extLst>
          </p:cNvPr>
          <p:cNvSpPr/>
          <p:nvPr/>
        </p:nvSpPr>
        <p:spPr>
          <a:xfrm>
            <a:off x="1779895" y="3556468"/>
            <a:ext cx="3164615" cy="2090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EF3356E-A746-5F46-A7F2-12D152C060AD}"/>
              </a:ext>
            </a:extLst>
          </p:cNvPr>
          <p:cNvSpPr/>
          <p:nvPr/>
        </p:nvSpPr>
        <p:spPr>
          <a:xfrm>
            <a:off x="5261454" y="3556468"/>
            <a:ext cx="3164615" cy="2090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202CF59-AEF1-974F-9939-1D9A14FBAC57}"/>
              </a:ext>
            </a:extLst>
          </p:cNvPr>
          <p:cNvSpPr/>
          <p:nvPr/>
        </p:nvSpPr>
        <p:spPr>
          <a:xfrm>
            <a:off x="8743013" y="3556468"/>
            <a:ext cx="3164615" cy="2090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E3FC0AC-C81A-D64C-A1F4-1C4D7B0779C8}"/>
              </a:ext>
            </a:extLst>
          </p:cNvPr>
          <p:cNvSpPr/>
          <p:nvPr/>
        </p:nvSpPr>
        <p:spPr>
          <a:xfrm>
            <a:off x="1932295" y="3708869"/>
            <a:ext cx="2848929" cy="778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56391E-759D-D14F-8AFD-D35A1673A448}"/>
              </a:ext>
            </a:extLst>
          </p:cNvPr>
          <p:cNvSpPr txBox="1"/>
          <p:nvPr/>
        </p:nvSpPr>
        <p:spPr>
          <a:xfrm>
            <a:off x="2308459" y="3897978"/>
            <a:ext cx="209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Company Image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BE7577-C9FA-7F4C-8D98-A633D1CDFF4B}"/>
              </a:ext>
            </a:extLst>
          </p:cNvPr>
          <p:cNvSpPr txBox="1"/>
          <p:nvPr/>
        </p:nvSpPr>
        <p:spPr>
          <a:xfrm>
            <a:off x="1852244" y="4568401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인증서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주요품목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생산가능품목</a:t>
            </a:r>
            <a:endParaRPr kumimoji="1" lang="ko-Kore-KR" altLang="en-US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3FF77EB-A1E1-444F-9781-0F8A5FFCF412}"/>
              </a:ext>
            </a:extLst>
          </p:cNvPr>
          <p:cNvSpPr/>
          <p:nvPr/>
        </p:nvSpPr>
        <p:spPr>
          <a:xfrm>
            <a:off x="5400725" y="3708869"/>
            <a:ext cx="2848929" cy="778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798813-C330-224A-89D3-C972B53027CD}"/>
              </a:ext>
            </a:extLst>
          </p:cNvPr>
          <p:cNvSpPr txBox="1"/>
          <p:nvPr/>
        </p:nvSpPr>
        <p:spPr>
          <a:xfrm>
            <a:off x="5320674" y="4568401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인증서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주요품목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생산가능품목</a:t>
            </a:r>
            <a:endParaRPr kumimoji="1" lang="ko-Kore-KR" altLang="en-US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AD47958-A593-F24B-9946-49184EE640AD}"/>
              </a:ext>
            </a:extLst>
          </p:cNvPr>
          <p:cNvSpPr/>
          <p:nvPr/>
        </p:nvSpPr>
        <p:spPr>
          <a:xfrm>
            <a:off x="8869155" y="3708869"/>
            <a:ext cx="2848929" cy="778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789310-2C8B-CD43-81A7-F47E0F00F6A6}"/>
              </a:ext>
            </a:extLst>
          </p:cNvPr>
          <p:cNvSpPr txBox="1"/>
          <p:nvPr/>
        </p:nvSpPr>
        <p:spPr>
          <a:xfrm>
            <a:off x="8789104" y="4568401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인증서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주요품목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생산가능품목</a:t>
            </a:r>
            <a:endParaRPr kumimoji="1" lang="ko-Kore-KR" altLang="en-US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703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38C0F-8C15-8A43-8BE9-85EEAF609666}"/>
              </a:ext>
            </a:extLst>
          </p:cNvPr>
          <p:cNvSpPr txBox="1"/>
          <p:nvPr/>
        </p:nvSpPr>
        <p:spPr>
          <a:xfrm>
            <a:off x="96819" y="129092"/>
            <a:ext cx="165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COSVISOR</a:t>
            </a:r>
            <a:endParaRPr kumimoji="1" lang="ko-Kore-KR" altLang="en-US" sz="2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1E3CD-684E-1847-83D8-9090B3F9D775}"/>
              </a:ext>
            </a:extLst>
          </p:cNvPr>
          <p:cNvSpPr txBox="1"/>
          <p:nvPr/>
        </p:nvSpPr>
        <p:spPr>
          <a:xfrm>
            <a:off x="8948850" y="68617"/>
            <a:ext cx="272702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사용자 매칭 </a:t>
            </a:r>
            <a:r>
              <a:rPr kumimoji="1" lang="en-US" altLang="ko-KR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2</a:t>
            </a:r>
            <a:r>
              <a:rPr kumimoji="1" lang="ko-KR" altLang="en-US" sz="2400" dirty="0">
                <a:solidFill>
                  <a:srgbClr val="FF0000"/>
                </a:solidFill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단계</a:t>
            </a:r>
            <a:endParaRPr kumimoji="1" lang="ko-Kore-KR" altLang="en-US" sz="2400" dirty="0">
              <a:solidFill>
                <a:srgbClr val="FF0000"/>
              </a:solidFill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5A6BB9-5B8C-3F43-84E0-49EF88F9F7EB}"/>
              </a:ext>
            </a:extLst>
          </p:cNvPr>
          <p:cNvSpPr txBox="1"/>
          <p:nvPr/>
        </p:nvSpPr>
        <p:spPr>
          <a:xfrm>
            <a:off x="213716" y="1537608"/>
            <a:ext cx="1506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고객이 개발하고 싶은 제품을 </a:t>
            </a:r>
            <a:endParaRPr kumimoji="1" lang="en-US" altLang="ko-KR" sz="14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4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주요 생산품목으로 기재한 기업 우선 노출</a:t>
            </a:r>
            <a:endParaRPr kumimoji="1" lang="ko-Kore-KR" altLang="en-US" sz="12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1024DF5-7057-1545-AED1-24F43B03F118}"/>
              </a:ext>
            </a:extLst>
          </p:cNvPr>
          <p:cNvSpPr/>
          <p:nvPr/>
        </p:nvSpPr>
        <p:spPr>
          <a:xfrm>
            <a:off x="1750285" y="996043"/>
            <a:ext cx="9925594" cy="5732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564B76C-37FE-B84A-8862-6E4227912F3D}"/>
              </a:ext>
            </a:extLst>
          </p:cNvPr>
          <p:cNvSpPr/>
          <p:nvPr/>
        </p:nvSpPr>
        <p:spPr>
          <a:xfrm>
            <a:off x="1902685" y="1148443"/>
            <a:ext cx="7046165" cy="16289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E55EE2-9D03-F14A-91AE-A373D388A1EF}"/>
              </a:ext>
            </a:extLst>
          </p:cNvPr>
          <p:cNvSpPr txBox="1"/>
          <p:nvPr/>
        </p:nvSpPr>
        <p:spPr>
          <a:xfrm>
            <a:off x="2278849" y="1337553"/>
            <a:ext cx="209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Company Image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513DCBA-290A-6F4B-8C1D-A71D59632F9E}"/>
              </a:ext>
            </a:extLst>
          </p:cNvPr>
          <p:cNvSpPr/>
          <p:nvPr/>
        </p:nvSpPr>
        <p:spPr>
          <a:xfrm>
            <a:off x="1928191" y="2966526"/>
            <a:ext cx="7046165" cy="35159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5B250E-4DA9-9845-B6F5-E1C3C66A3A6B}"/>
              </a:ext>
            </a:extLst>
          </p:cNvPr>
          <p:cNvSpPr txBox="1"/>
          <p:nvPr/>
        </p:nvSpPr>
        <p:spPr>
          <a:xfrm>
            <a:off x="1928191" y="3044279"/>
            <a:ext cx="6684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회사명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인증서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 err="1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주요품목</a:t>
            </a:r>
            <a:endParaRPr kumimoji="1" lang="en-US" altLang="ko-KR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  <a:p>
            <a:r>
              <a:rPr kumimoji="1" lang="ko-KR" altLang="en-US" sz="11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생산가능품목</a:t>
            </a:r>
            <a:endParaRPr kumimoji="1" lang="ko-Kore-KR" altLang="en-US" sz="11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16A2644-A5D8-FC4C-BD5D-4AC55EA7EAEE}"/>
              </a:ext>
            </a:extLst>
          </p:cNvPr>
          <p:cNvSpPr/>
          <p:nvPr/>
        </p:nvSpPr>
        <p:spPr>
          <a:xfrm>
            <a:off x="9499366" y="1190211"/>
            <a:ext cx="1625995" cy="694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A9FC8A-03F8-404E-ADC8-ACCBD1E2B6AD}"/>
              </a:ext>
            </a:extLst>
          </p:cNvPr>
          <p:cNvSpPr txBox="1"/>
          <p:nvPr/>
        </p:nvSpPr>
        <p:spPr>
          <a:xfrm>
            <a:off x="9684021" y="13375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KoPubWorldDotum_Pro Medium" pitchFamily="2" charset="-127"/>
                <a:ea typeface="KoPubWorldDotum_Pro Medium" pitchFamily="2" charset="-127"/>
                <a:cs typeface="KoPubWorldDotum_Pro Medium" pitchFamily="2" charset="-127"/>
              </a:rPr>
              <a:t>문의하기</a:t>
            </a:r>
            <a:endParaRPr kumimoji="1" lang="ko-Kore-KR" altLang="en-US" sz="2000" dirty="0">
              <a:latin typeface="KoPubWorldDotum_Pro Medium" pitchFamily="2" charset="-127"/>
              <a:ea typeface="KoPubWorldDotum_Pro Medium" pitchFamily="2" charset="-127"/>
              <a:cs typeface="KoPubWorld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122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820</Words>
  <Application>Microsoft Macintosh PowerPoint</Application>
  <PresentationFormat>와이드스크린</PresentationFormat>
  <Paragraphs>239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Malgun Gothic</vt:lpstr>
      <vt:lpstr>KoPubWorldDotum_Pro Medium</vt:lpstr>
      <vt:lpstr>Arial</vt:lpstr>
      <vt:lpstr>calibri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IM DONGHOON</dc:creator>
  <cp:lastModifiedBy>Microsoft Office User</cp:lastModifiedBy>
  <cp:revision>28</cp:revision>
  <dcterms:created xsi:type="dcterms:W3CDTF">2021-06-01T08:00:46Z</dcterms:created>
  <dcterms:modified xsi:type="dcterms:W3CDTF">2021-07-23T05:45:23Z</dcterms:modified>
</cp:coreProperties>
</file>