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749" r:id="rId1"/>
  </p:sldMasterIdLst>
  <p:notesMasterIdLst>
    <p:notesMasterId r:id="rId10"/>
  </p:notesMasterIdLst>
  <p:handoutMasterIdLst>
    <p:handoutMasterId r:id="rId11"/>
  </p:handoutMasterIdLst>
  <p:sldIdLst>
    <p:sldId id="846" r:id="rId2"/>
    <p:sldId id="877" r:id="rId3"/>
    <p:sldId id="880" r:id="rId4"/>
    <p:sldId id="885" r:id="rId5"/>
    <p:sldId id="882" r:id="rId6"/>
    <p:sldId id="881" r:id="rId7"/>
    <p:sldId id="883" r:id="rId8"/>
    <p:sldId id="884" r:id="rId9"/>
  </p:sldIdLst>
  <p:sldSz cx="9906000" cy="6858000" type="A4"/>
  <p:notesSz cx="6807200" cy="9939338"/>
  <p:embeddedFontLst>
    <p:embeddedFont>
      <p:font typeface="HY울릉도M" panose="02030600000101010101" pitchFamily="18" charset="-127"/>
      <p:regular r:id="rId12"/>
    </p:embeddedFont>
    <p:embeddedFont>
      <p:font typeface="맑은 고딕" panose="020B0503020000020004" pitchFamily="50" charset="-127"/>
      <p:regular r:id="rId13"/>
      <p:bold r:id="rId14"/>
    </p:embeddedFont>
  </p:embeddedFontLst>
  <p:defaultTextStyle>
    <a:defPPr>
      <a:defRPr lang="ko-KR"/>
    </a:defPPr>
    <a:lvl1pPr marL="0" algn="l" defTabSz="91420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20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1" algn="l" defTabSz="91420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1" algn="l" defTabSz="91420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0" algn="l" defTabSz="91420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2" algn="l" defTabSz="91420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1" algn="l" defTabSz="91420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3" algn="l" defTabSz="91420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3" algn="l" defTabSz="914201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951" userDrawn="1">
          <p15:clr>
            <a:srgbClr val="A4A3A4"/>
          </p15:clr>
        </p15:guide>
        <p15:guide id="13" pos="6023" userDrawn="1">
          <p15:clr>
            <a:srgbClr val="A4A3A4"/>
          </p15:clr>
        </p15:guide>
        <p15:guide id="15" pos="3664">
          <p15:clr>
            <a:srgbClr val="A4A3A4"/>
          </p15:clr>
        </p15:guide>
        <p15:guide id="27" pos="426" userDrawn="1">
          <p15:clr>
            <a:srgbClr val="A4A3A4"/>
          </p15:clr>
        </p15:guide>
        <p15:guide id="43" orient="horz" pos="6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24" userDrawn="1">
          <p15:clr>
            <a:srgbClr val="A4A3A4"/>
          </p15:clr>
        </p15:guide>
        <p15:guide id="4" pos="2143" userDrawn="1">
          <p15:clr>
            <a:srgbClr val="A4A3A4"/>
          </p15:clr>
        </p15:guide>
        <p15:guide id="5" orient="horz" pos="3127" userDrawn="1">
          <p15:clr>
            <a:srgbClr val="A4A3A4"/>
          </p15:clr>
        </p15:guide>
        <p15:guide id="7" pos="2141" userDrawn="1">
          <p15:clr>
            <a:srgbClr val="A4A3A4"/>
          </p15:clr>
        </p15:guide>
        <p15:guide id="8" orient="horz" pos="3128" userDrawn="1">
          <p15:clr>
            <a:srgbClr val="A4A3A4"/>
          </p15:clr>
        </p15:guide>
        <p15:guide id="9" orient="horz" pos="3129" userDrawn="1">
          <p15:clr>
            <a:srgbClr val="A4A3A4"/>
          </p15:clr>
        </p15:guide>
        <p15:guide id="10" pos="2140" userDrawn="1">
          <p15:clr>
            <a:srgbClr val="A4A3A4"/>
          </p15:clr>
        </p15:guide>
        <p15:guide id="11" orient="horz" pos="3131">
          <p15:clr>
            <a:srgbClr val="A4A3A4"/>
          </p15:clr>
        </p15:guide>
        <p15:guide id="12" orient="horz" pos="3132">
          <p15:clr>
            <a:srgbClr val="A4A3A4"/>
          </p15:clr>
        </p15:guide>
        <p15:guide id="13" orient="horz" pos="3133">
          <p15:clr>
            <a:srgbClr val="A4A3A4"/>
          </p15:clr>
        </p15:guide>
        <p15:guide id="14" pos="2145">
          <p15:clr>
            <a:srgbClr val="A4A3A4"/>
          </p15:clr>
        </p15:guide>
        <p15:guide id="15" pos="2146">
          <p15:clr>
            <a:srgbClr val="A4A3A4"/>
          </p15:clr>
        </p15:guide>
        <p15:guide id="16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99CCFF"/>
    <a:srgbClr val="FFCC00"/>
    <a:srgbClr val="FF9900"/>
    <a:srgbClr val="008080"/>
    <a:srgbClr val="F87508"/>
    <a:srgbClr val="669900"/>
    <a:srgbClr val="6666FF"/>
    <a:srgbClr val="FBEF9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9890" autoAdjust="0"/>
  </p:normalViewPr>
  <p:slideViewPr>
    <p:cSldViewPr snapToGrid="0" showGuides="1">
      <p:cViewPr varScale="1">
        <p:scale>
          <a:sx n="114" d="100"/>
          <a:sy n="114" d="100"/>
        </p:scale>
        <p:origin x="1176" y="108"/>
      </p:cViewPr>
      <p:guideLst>
        <p:guide orient="horz" pos="951"/>
        <p:guide pos="6023"/>
        <p:guide pos="3664"/>
        <p:guide pos="426"/>
        <p:guide orient="horz" pos="6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-3264" y="-96"/>
      </p:cViewPr>
      <p:guideLst>
        <p:guide orient="horz" pos="3125"/>
        <p:guide pos="2142"/>
        <p:guide orient="horz" pos="3124"/>
        <p:guide pos="2143"/>
        <p:guide orient="horz" pos="3127"/>
        <p:guide pos="2141"/>
        <p:guide orient="horz" pos="3128"/>
        <p:guide orient="horz" pos="3129"/>
        <p:guide pos="2140"/>
        <p:guide orient="horz" pos="3131"/>
        <p:guide orient="horz" pos="3132"/>
        <p:guide orient="horz" pos="3133"/>
        <p:guide pos="2145"/>
        <p:guide pos="2146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50317" cy="497284"/>
          </a:xfrm>
          <a:prstGeom prst="rect">
            <a:avLst/>
          </a:prstGeom>
        </p:spPr>
        <p:txBody>
          <a:bodyPr vert="horz" lIns="91508" tIns="45754" rIns="91508" bIns="4575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300" y="3"/>
            <a:ext cx="2950317" cy="497284"/>
          </a:xfrm>
          <a:prstGeom prst="rect">
            <a:avLst/>
          </a:prstGeom>
        </p:spPr>
        <p:txBody>
          <a:bodyPr vert="horz" lIns="91508" tIns="45754" rIns="91508" bIns="45754" rtlCol="0"/>
          <a:lstStyle>
            <a:lvl1pPr algn="r">
              <a:defRPr sz="1200"/>
            </a:lvl1pPr>
          </a:lstStyle>
          <a:p>
            <a:fld id="{ABF4EE5E-B477-4274-9460-FF2049C3E42C}" type="datetimeFigureOut">
              <a:rPr lang="ko-KR" altLang="en-US" smtClean="0"/>
              <a:t>2023-05-16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300" y="9440466"/>
            <a:ext cx="2950317" cy="497284"/>
          </a:xfrm>
          <a:prstGeom prst="rect">
            <a:avLst/>
          </a:prstGeom>
        </p:spPr>
        <p:txBody>
          <a:bodyPr vert="horz" lIns="91508" tIns="45754" rIns="91508" bIns="45754" rtlCol="0" anchor="b"/>
          <a:lstStyle>
            <a:lvl1pPr algn="r">
              <a:defRPr sz="1200"/>
            </a:lvl1pPr>
          </a:lstStyle>
          <a:p>
            <a:fld id="{B5A34D67-C1A2-4AA0-BE3C-1ACAE095B9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799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1" y="2"/>
            <a:ext cx="2950529" cy="497524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092" y="2"/>
            <a:ext cx="2950529" cy="497524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r">
              <a:defRPr sz="1100"/>
            </a:lvl1pPr>
          </a:lstStyle>
          <a:p>
            <a:fld id="{5C35A6B6-0253-453C-AC17-06546197A4C8}" type="datetimeFigureOut">
              <a:rPr lang="ko-KR" altLang="en-US" smtClean="0"/>
              <a:pPr/>
              <a:t>2023-05-16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79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7" tIns="45318" rIns="90637" bIns="4531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423" y="4720927"/>
            <a:ext cx="5446396" cy="4472940"/>
          </a:xfrm>
          <a:prstGeom prst="rect">
            <a:avLst/>
          </a:prstGeom>
        </p:spPr>
        <p:txBody>
          <a:bodyPr vert="horz" lIns="90637" tIns="45318" rIns="90637" bIns="453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1" y="9440259"/>
            <a:ext cx="2950529" cy="497523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092" y="9440259"/>
            <a:ext cx="2950529" cy="497523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r">
              <a:defRPr sz="1100"/>
            </a:lvl1pPr>
          </a:lstStyle>
          <a:p>
            <a:fld id="{AAB314DB-A9F9-4C1D-B0AC-4F8FEB7488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30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20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1" algn="l" defTabSz="91420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01" algn="l" defTabSz="91420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00" algn="l" defTabSz="91420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02" algn="l" defTabSz="91420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01" algn="l" defTabSz="91420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03" algn="l" defTabSz="91420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03" algn="l" defTabSz="914201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fld id="{71385591-F188-41DC-BB6F-C659802DE0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26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407020" y="6444271"/>
            <a:ext cx="2311400" cy="365125"/>
          </a:xfrm>
          <a:prstGeom prst="rect">
            <a:avLst/>
          </a:prstGeom>
        </p:spPr>
        <p:txBody>
          <a:bodyPr lIns="91434" tIns="45718" rIns="91434" bIns="45718"/>
          <a:lstStyle>
            <a:lvl1pPr algn="r">
              <a:defRPr sz="1400"/>
            </a:lvl1pPr>
          </a:lstStyle>
          <a:p>
            <a:fld id="{43290933-D54C-4228-A2E2-55D84A070E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67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auto">
          <a:xfrm>
            <a:off x="153225" y="68606"/>
            <a:ext cx="2392363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l">
              <a:lnSpc>
                <a:spcPct val="150000"/>
              </a:lnSpc>
            </a:pPr>
            <a:r>
              <a:rPr lang="en-US" altLang="ko-KR" b="1">
                <a:solidFill>
                  <a:schemeClr val="bg1"/>
                </a:solidFill>
                <a:latin typeface="+mn-ea"/>
              </a:rPr>
              <a:t>※</a:t>
            </a:r>
            <a:r>
              <a:rPr lang="en-US" altLang="ko-KR" sz="16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16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별첨</a:t>
            </a:r>
            <a:endParaRPr lang="ko-KR" altLang="en-US" sz="1600" b="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09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18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 userDrawn="1"/>
        </p:nvGrpSpPr>
        <p:grpSpPr>
          <a:xfrm>
            <a:off x="116463" y="142032"/>
            <a:ext cx="5897720" cy="510204"/>
            <a:chOff x="147911" y="117450"/>
            <a:chExt cx="5444049" cy="510204"/>
          </a:xfrm>
        </p:grpSpPr>
        <p:sp>
          <p:nvSpPr>
            <p:cNvPr id="10" name="Rectangle 88"/>
            <p:cNvSpPr>
              <a:spLocks noChangeArrowheads="1"/>
            </p:cNvSpPr>
            <p:nvPr/>
          </p:nvSpPr>
          <p:spPr bwMode="auto">
            <a:xfrm>
              <a:off x="554435" y="117450"/>
              <a:ext cx="5037525" cy="503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125994" tIns="15119" rIns="125994" bIns="15119" anchor="ctr"/>
            <a:lstStyle/>
            <a:p>
              <a:pPr defTabSz="1279525" fontAlgn="ctr">
                <a:spcBef>
                  <a:spcPct val="0"/>
                </a:spcBef>
                <a:buClr>
                  <a:srgbClr val="FF9933"/>
                </a:buClr>
                <a:defRPr/>
              </a:pPr>
              <a:r>
                <a:rPr lang="ko-KR" altLang="en-US" sz="1800" b="1" kern="1200" dirty="0">
                  <a:solidFill>
                    <a:srgbClr val="FFFFFF">
                      <a:lumMod val="75000"/>
                      <a:lumOff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  <a:cs typeface="Arial" charset="0"/>
                </a:rPr>
                <a:t>세상이엔씨 실적</a:t>
              </a:r>
              <a:endParaRPr lang="en-US" altLang="ko-KR" sz="1800" b="1" kern="1200" dirty="0">
                <a:solidFill>
                  <a:srgbClr val="FFFFFF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charset="0"/>
              </a:endParaRPr>
            </a:p>
          </p:txBody>
        </p:sp>
        <p:sp>
          <p:nvSpPr>
            <p:cNvPr id="11" name="Rectangle 88"/>
            <p:cNvSpPr>
              <a:spLocks noChangeArrowheads="1"/>
            </p:cNvSpPr>
            <p:nvPr/>
          </p:nvSpPr>
          <p:spPr bwMode="auto">
            <a:xfrm>
              <a:off x="147911" y="124416"/>
              <a:ext cx="478259" cy="503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125994" tIns="15119" rIns="125994" bIns="15119" anchor="ctr"/>
            <a:lstStyle/>
            <a:p>
              <a:pPr marL="0" marR="0" lvl="0" indent="0" algn="l" defTabSz="1279525" rtl="0" eaLnBrk="1" fontAlgn="ctr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FF993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altLang="ko-KR" sz="1800" b="1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Ⅲ. </a:t>
              </a:r>
              <a:endParaRPr lang="ko-KR" altLang="ko-KR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87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63EDC-BB4A-48B7-A424-08EB2016F25D}" type="datetimeFigureOut">
              <a:rPr lang="ko-KR" altLang="en-US"/>
              <a:pPr>
                <a:defRPr/>
              </a:pPr>
              <a:t>2023-05-16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1C7C4-3DA8-4A2F-9BBE-975345CDCF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11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2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5" r:id="rId2"/>
    <p:sldLayoutId id="2147483777" r:id="rId3"/>
    <p:sldLayoutId id="2147483778" r:id="rId4"/>
    <p:sldLayoutId id="2147483779" r:id="rId5"/>
    <p:sldLayoutId id="2147483781" r:id="rId6"/>
  </p:sldLayoutIdLst>
  <p:hf hdr="0" ftr="0" dt="0"/>
  <p:txStyles>
    <p:titleStyle>
      <a:lvl1pPr algn="ctr" defTabSz="91434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9" indent="-342879" algn="l" defTabSz="914342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2" algn="l" defTabSz="914342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8" indent="-228586" algn="l" defTabSz="914342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9" indent="-228586" algn="l" defTabSz="914342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0" indent="-228586" algn="l" defTabSz="914342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1" indent="-228586" algn="l" defTabSz="91434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2" indent="-228586" algn="l" defTabSz="91434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3" indent="-228586" algn="l" defTabSz="91434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4" indent="-228586" algn="l" defTabSz="91434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4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4" algn="l" defTabSz="91434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5" algn="l" defTabSz="91434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6" algn="l" defTabSz="91434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8" algn="l" defTabSz="91434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9" algn="l" defTabSz="91434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55570" y="1901372"/>
            <a:ext cx="7164130" cy="523216"/>
          </a:xfrm>
          <a:prstGeom prst="rect">
            <a:avLst/>
          </a:prstGeom>
          <a:noFill/>
        </p:spPr>
        <p:txBody>
          <a:bodyPr wrap="none" lIns="91434" tIns="45718" rIns="91434" bIns="45718">
            <a:spAutoFit/>
          </a:bodyPr>
          <a:lstStyle/>
          <a:p>
            <a:pPr algn="ctr" defTabSz="914201" eaLnBrk="1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154kV 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이천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율현 </a:t>
            </a:r>
            <a:r>
              <a:rPr lang="ko-KR" alt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지장송전선로</a:t>
            </a:r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지중화공사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82688" y="2424221"/>
            <a:ext cx="7523162" cy="34925"/>
          </a:xfrm>
          <a:prstGeom prst="rect">
            <a:avLst/>
          </a:prstGeom>
          <a:solidFill>
            <a:srgbClr val="C00000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 defTabSz="914201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9239" y="2544871"/>
            <a:ext cx="1077527" cy="338550"/>
          </a:xfrm>
          <a:prstGeom prst="rect">
            <a:avLst/>
          </a:prstGeom>
          <a:noFill/>
        </p:spPr>
        <p:txBody>
          <a:bodyPr wrap="none" lIns="91434" tIns="45718" rIns="91434" bIns="45718">
            <a:spAutoFit/>
          </a:bodyPr>
          <a:lstStyle/>
          <a:p>
            <a:pPr algn="r" defTabSz="914201" eaLnBrk="1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2021.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08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245" name="TextBox 12"/>
          <p:cNvSpPr txBox="1">
            <a:spLocks noChangeArrowheads="1"/>
          </p:cNvSpPr>
          <p:nvPr/>
        </p:nvSpPr>
        <p:spPr bwMode="auto">
          <a:xfrm>
            <a:off x="1429897" y="2525314"/>
            <a:ext cx="6955738" cy="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8" rIns="91434" bIns="45718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Tx/>
              <a:buChar char="-"/>
            </a:pPr>
            <a:r>
              <a:rPr lang="ko-KR" altLang="en-US" sz="2000" b="1" dirty="0">
                <a:solidFill>
                  <a:srgbClr val="404040"/>
                </a:solidFill>
              </a:rPr>
              <a:t>경과지검토 및 개략공사비 산출</a:t>
            </a:r>
            <a:r>
              <a:rPr lang="en-US" altLang="ko-KR" sz="2000" b="1" dirty="0">
                <a:solidFill>
                  <a:srgbClr val="404040"/>
                </a:solidFill>
              </a:rPr>
              <a:t> –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ko-KR" altLang="en-US" sz="900" b="1" dirty="0">
                <a:solidFill>
                  <a:srgbClr val="404040"/>
                </a:solidFill>
              </a:rPr>
              <a:t>               </a:t>
            </a:r>
            <a:r>
              <a:rPr lang="en-US" altLang="ko-KR" sz="900" b="1" dirty="0">
                <a:solidFill>
                  <a:srgbClr val="404040"/>
                </a:solidFill>
              </a:rPr>
              <a:t>※</a:t>
            </a:r>
            <a:r>
              <a:rPr lang="ko-KR" altLang="en-US" sz="900" b="1" dirty="0">
                <a:solidFill>
                  <a:srgbClr val="404040"/>
                </a:solidFill>
              </a:rPr>
              <a:t>본 자료는 </a:t>
            </a:r>
            <a:r>
              <a:rPr lang="ko-KR" altLang="en-US" sz="900" b="1" dirty="0" err="1">
                <a:solidFill>
                  <a:srgbClr val="404040"/>
                </a:solidFill>
              </a:rPr>
              <a:t>한우테크㈜의</a:t>
            </a:r>
            <a:r>
              <a:rPr lang="ko-KR" altLang="en-US" sz="900" b="1" dirty="0">
                <a:solidFill>
                  <a:srgbClr val="404040"/>
                </a:solidFill>
              </a:rPr>
              <a:t> 검토 자료로서</a:t>
            </a:r>
            <a:r>
              <a:rPr lang="en-US" altLang="ko-KR" sz="900" b="1" dirty="0">
                <a:solidFill>
                  <a:srgbClr val="404040"/>
                </a:solidFill>
              </a:rPr>
              <a:t>, </a:t>
            </a:r>
            <a:r>
              <a:rPr lang="ko-KR" altLang="en-US" sz="900" b="1" dirty="0">
                <a:solidFill>
                  <a:srgbClr val="404040"/>
                </a:solidFill>
              </a:rPr>
              <a:t>어떠한 경우에도 목적 외 사용</a:t>
            </a:r>
            <a:r>
              <a:rPr lang="en-US" altLang="ko-KR" sz="900" b="1" dirty="0">
                <a:solidFill>
                  <a:srgbClr val="404040"/>
                </a:solidFill>
              </a:rPr>
              <a:t>, </a:t>
            </a:r>
            <a:r>
              <a:rPr lang="ko-KR" altLang="en-US" sz="900" b="1" dirty="0">
                <a:solidFill>
                  <a:srgbClr val="404040"/>
                </a:solidFill>
              </a:rPr>
              <a:t>복제</a:t>
            </a:r>
            <a:r>
              <a:rPr lang="en-US" altLang="ko-KR" sz="900" b="1" dirty="0">
                <a:solidFill>
                  <a:srgbClr val="404040"/>
                </a:solidFill>
              </a:rPr>
              <a:t>, </a:t>
            </a:r>
            <a:r>
              <a:rPr lang="ko-KR" altLang="en-US" sz="900" b="1" dirty="0">
                <a:solidFill>
                  <a:srgbClr val="404040"/>
                </a:solidFill>
              </a:rPr>
              <a:t>제</a:t>
            </a:r>
            <a:r>
              <a:rPr lang="en-US" altLang="ko-KR" sz="900" b="1" dirty="0">
                <a:solidFill>
                  <a:srgbClr val="404040"/>
                </a:solidFill>
              </a:rPr>
              <a:t>3</a:t>
            </a:r>
            <a:r>
              <a:rPr lang="ko-KR" altLang="en-US" sz="900" b="1" dirty="0">
                <a:solidFill>
                  <a:srgbClr val="404040"/>
                </a:solidFill>
              </a:rPr>
              <a:t>자에게 공개</a:t>
            </a:r>
            <a:r>
              <a:rPr lang="en-US" altLang="ko-KR" sz="900" b="1" dirty="0">
                <a:solidFill>
                  <a:srgbClr val="404040"/>
                </a:solidFill>
              </a:rPr>
              <a:t>,</a:t>
            </a:r>
            <a:r>
              <a:rPr lang="ko-KR" altLang="en-US" sz="900" b="1" dirty="0">
                <a:solidFill>
                  <a:srgbClr val="404040"/>
                </a:solidFill>
              </a:rPr>
              <a:t>누설 및 유출할 수 없음</a:t>
            </a:r>
            <a:r>
              <a:rPr lang="en-US" altLang="ko-KR" sz="900" b="1" dirty="0">
                <a:solidFill>
                  <a:srgbClr val="404040"/>
                </a:solidFill>
              </a:rPr>
              <a:t>.</a:t>
            </a:r>
            <a:endParaRPr lang="ko-KR" altLang="en-US" sz="900" b="1" dirty="0">
              <a:solidFill>
                <a:srgbClr val="40404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034511" y="5429457"/>
            <a:ext cx="2468934" cy="369328"/>
          </a:xfrm>
          <a:prstGeom prst="rect">
            <a:avLst/>
          </a:prstGeom>
          <a:noFill/>
        </p:spPr>
        <p:txBody>
          <a:bodyPr wrap="square" lIns="91434" tIns="45718" rIns="91434" bIns="45718">
            <a:spAutoFit/>
          </a:bodyPr>
          <a:lstStyle/>
          <a:p>
            <a:pPr algn="ctr" defTabSz="914201" eaLnBrk="1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spc="-7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한 우 테 크 주 식 회 사</a:t>
            </a:r>
            <a:endParaRPr lang="ko-KR" altLang="en-US" b="1" spc="-7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71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11526" y="716158"/>
            <a:ext cx="7030674" cy="31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73" tIns="33786" rIns="67573" bIns="33786">
            <a:spAutoFit/>
          </a:bodyPr>
          <a:lstStyle/>
          <a:p>
            <a:pPr defTabSz="644052">
              <a:spcAft>
                <a:spcPts val="443"/>
              </a:spcAft>
              <a:buClr>
                <a:srgbClr val="00366C"/>
              </a:buClr>
              <a:defRPr/>
            </a:pPr>
            <a:r>
              <a:rPr lang="en-US" altLang="ko-KR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1). </a:t>
            </a:r>
            <a:r>
              <a:rPr lang="ko-KR" altLang="en-US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각 </a:t>
            </a:r>
            <a:r>
              <a:rPr lang="ko-KR" altLang="en-US" sz="1600" b="1" spc="-74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안별</a:t>
            </a:r>
            <a:r>
              <a:rPr lang="ko-KR" altLang="en-US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</a:t>
            </a:r>
            <a:r>
              <a:rPr lang="ko-KR" altLang="en-US" sz="1600" b="1" spc="-74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경과지</a:t>
            </a:r>
            <a:r>
              <a:rPr lang="ko-KR" altLang="en-US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검토도면 </a:t>
            </a:r>
            <a:endParaRPr lang="en-US" altLang="ko-KR" sz="16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506" y="367982"/>
            <a:ext cx="34259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00" b="1" dirty="0">
                <a:solidFill>
                  <a:schemeClr val="tx2"/>
                </a:solidFill>
              </a:rPr>
              <a:t>154kV</a:t>
            </a:r>
            <a:r>
              <a:rPr lang="ko-KR" altLang="en-US" sz="1300" b="1" dirty="0">
                <a:solidFill>
                  <a:schemeClr val="tx2"/>
                </a:solidFill>
              </a:rPr>
              <a:t> 이천</a:t>
            </a:r>
            <a:r>
              <a:rPr lang="en-US" altLang="ko-KR" sz="1300" b="1" dirty="0">
                <a:solidFill>
                  <a:schemeClr val="tx2"/>
                </a:solidFill>
              </a:rPr>
              <a:t>-</a:t>
            </a:r>
            <a:r>
              <a:rPr lang="ko-KR" altLang="en-US" sz="1300" b="1" dirty="0">
                <a:solidFill>
                  <a:schemeClr val="tx2"/>
                </a:solidFill>
              </a:rPr>
              <a:t>율현 </a:t>
            </a:r>
            <a:r>
              <a:rPr lang="ko-KR" altLang="en-US" sz="1300" b="1" dirty="0" err="1">
                <a:solidFill>
                  <a:schemeClr val="tx2"/>
                </a:solidFill>
              </a:rPr>
              <a:t>지장송전선로</a:t>
            </a:r>
            <a:r>
              <a:rPr lang="ko-KR" altLang="en-US" sz="1300" b="1" dirty="0">
                <a:solidFill>
                  <a:schemeClr val="tx2"/>
                </a:solidFill>
              </a:rPr>
              <a:t> 지중화공사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3225" y="85166"/>
            <a:ext cx="5742750" cy="4796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ko-KR" altLang="en-US" sz="2200" spc="-150" dirty="0">
                <a:solidFill>
                  <a:schemeClr val="bg1"/>
                </a:solidFill>
                <a:latin typeface="+mn-ea"/>
              </a:rPr>
              <a:t>경과자 검토 및 개략공사비 산출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F004E648-F060-4165-9558-69EBB322A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6" y="964656"/>
            <a:ext cx="8932974" cy="58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3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11526" y="716158"/>
            <a:ext cx="7030674" cy="31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73" tIns="33786" rIns="67573" bIns="33786">
            <a:spAutoFit/>
          </a:bodyPr>
          <a:lstStyle/>
          <a:p>
            <a:pPr defTabSz="644052">
              <a:spcAft>
                <a:spcPts val="443"/>
              </a:spcAft>
              <a:buClr>
                <a:srgbClr val="00366C"/>
              </a:buClr>
              <a:defRPr/>
            </a:pPr>
            <a:r>
              <a:rPr lang="en-US" altLang="ko-KR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2). </a:t>
            </a:r>
            <a:r>
              <a:rPr lang="ko-KR" altLang="en-US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예정공정표 </a:t>
            </a:r>
            <a:endParaRPr lang="en-US" altLang="ko-KR" sz="16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506" y="367982"/>
            <a:ext cx="34259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00" b="1" dirty="0">
                <a:solidFill>
                  <a:schemeClr val="tx2"/>
                </a:solidFill>
              </a:rPr>
              <a:t>154kV</a:t>
            </a:r>
            <a:r>
              <a:rPr lang="ko-KR" altLang="en-US" sz="1300" b="1" dirty="0">
                <a:solidFill>
                  <a:schemeClr val="tx2"/>
                </a:solidFill>
              </a:rPr>
              <a:t> 이천</a:t>
            </a:r>
            <a:r>
              <a:rPr lang="en-US" altLang="ko-KR" sz="1300" b="1" dirty="0">
                <a:solidFill>
                  <a:schemeClr val="tx2"/>
                </a:solidFill>
              </a:rPr>
              <a:t>-</a:t>
            </a:r>
            <a:r>
              <a:rPr lang="ko-KR" altLang="en-US" sz="1300" b="1" dirty="0">
                <a:solidFill>
                  <a:schemeClr val="tx2"/>
                </a:solidFill>
              </a:rPr>
              <a:t>율현 </a:t>
            </a:r>
            <a:r>
              <a:rPr lang="ko-KR" altLang="en-US" sz="1300" b="1" dirty="0" err="1">
                <a:solidFill>
                  <a:schemeClr val="tx2"/>
                </a:solidFill>
              </a:rPr>
              <a:t>지장송전선로</a:t>
            </a:r>
            <a:r>
              <a:rPr lang="ko-KR" altLang="en-US" sz="1300" b="1" dirty="0">
                <a:solidFill>
                  <a:schemeClr val="tx2"/>
                </a:solidFill>
              </a:rPr>
              <a:t> 지중화공사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3225" y="85166"/>
            <a:ext cx="5742750" cy="4796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ko-KR" altLang="en-US" sz="2200" spc="-150" dirty="0">
                <a:solidFill>
                  <a:schemeClr val="bg1"/>
                </a:solidFill>
                <a:latin typeface="+mn-ea"/>
              </a:rPr>
              <a:t>경과지검토 및 개략공사비 산출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851CBCC-70DA-4106-8F3D-CB33D33A1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0" y="987574"/>
            <a:ext cx="8643685" cy="56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3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11526" y="716158"/>
            <a:ext cx="7030674" cy="31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73" tIns="33786" rIns="67573" bIns="33786">
            <a:spAutoFit/>
          </a:bodyPr>
          <a:lstStyle/>
          <a:p>
            <a:pPr defTabSz="644052">
              <a:spcAft>
                <a:spcPts val="443"/>
              </a:spcAft>
              <a:buClr>
                <a:srgbClr val="00366C"/>
              </a:buClr>
              <a:defRPr/>
            </a:pPr>
            <a:r>
              <a:rPr lang="en-US" altLang="ko-KR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3).</a:t>
            </a:r>
            <a:r>
              <a:rPr lang="ko-KR" altLang="en-US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한국전력공사 </a:t>
            </a:r>
            <a:r>
              <a:rPr lang="ko-KR" altLang="en-US" sz="1600" b="1" spc="-74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요청자</a:t>
            </a:r>
            <a:r>
              <a:rPr lang="ko-KR" altLang="en-US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시행공사 업무처리 절차도 </a:t>
            </a:r>
            <a:endParaRPr lang="en-US" altLang="ko-KR" sz="16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506" y="367982"/>
            <a:ext cx="34259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00" b="1" dirty="0">
                <a:solidFill>
                  <a:schemeClr val="tx2"/>
                </a:solidFill>
              </a:rPr>
              <a:t>154kV</a:t>
            </a:r>
            <a:r>
              <a:rPr lang="ko-KR" altLang="en-US" sz="1300" b="1" dirty="0">
                <a:solidFill>
                  <a:schemeClr val="tx2"/>
                </a:solidFill>
              </a:rPr>
              <a:t> 이천</a:t>
            </a:r>
            <a:r>
              <a:rPr lang="en-US" altLang="ko-KR" sz="1300" b="1" dirty="0">
                <a:solidFill>
                  <a:schemeClr val="tx2"/>
                </a:solidFill>
              </a:rPr>
              <a:t>-</a:t>
            </a:r>
            <a:r>
              <a:rPr lang="ko-KR" altLang="en-US" sz="1300" b="1" dirty="0">
                <a:solidFill>
                  <a:schemeClr val="tx2"/>
                </a:solidFill>
              </a:rPr>
              <a:t>율현 </a:t>
            </a:r>
            <a:r>
              <a:rPr lang="ko-KR" altLang="en-US" sz="1300" b="1" dirty="0" err="1">
                <a:solidFill>
                  <a:schemeClr val="tx2"/>
                </a:solidFill>
              </a:rPr>
              <a:t>지장송전선로</a:t>
            </a:r>
            <a:r>
              <a:rPr lang="ko-KR" altLang="en-US" sz="1300" b="1" dirty="0">
                <a:solidFill>
                  <a:schemeClr val="tx2"/>
                </a:solidFill>
              </a:rPr>
              <a:t> 지중화공사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3225" y="85166"/>
            <a:ext cx="5742750" cy="4796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ko-KR" altLang="en-US" sz="2200" spc="-150" dirty="0" err="1">
                <a:solidFill>
                  <a:schemeClr val="bg1"/>
                </a:solidFill>
                <a:latin typeface="+mn-ea"/>
              </a:rPr>
              <a:t>경과지</a:t>
            </a:r>
            <a:r>
              <a:rPr lang="ko-KR" altLang="en-US" sz="2200" spc="-150" dirty="0">
                <a:solidFill>
                  <a:schemeClr val="bg1"/>
                </a:solidFill>
                <a:latin typeface="+mn-ea"/>
              </a:rPr>
              <a:t> 검토 및 개략공사비 산출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362225D-767A-4FBE-BCAF-95E930EC1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9" y="1030611"/>
            <a:ext cx="7390701" cy="56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11526" y="716158"/>
            <a:ext cx="7030674" cy="31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73" tIns="33786" rIns="67573" bIns="33786">
            <a:spAutoFit/>
          </a:bodyPr>
          <a:lstStyle/>
          <a:p>
            <a:pPr defTabSz="644052">
              <a:spcAft>
                <a:spcPts val="443"/>
              </a:spcAft>
              <a:buClr>
                <a:srgbClr val="00366C"/>
              </a:buClr>
              <a:defRPr/>
            </a:pPr>
            <a:r>
              <a:rPr lang="en-US" altLang="ko-KR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4).</a:t>
            </a:r>
            <a:r>
              <a:rPr lang="ko-KR" altLang="en-US" sz="1600" b="1" spc="-74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각안별</a:t>
            </a:r>
            <a:r>
              <a:rPr lang="ko-KR" altLang="en-US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개략공사비 산출 </a:t>
            </a:r>
            <a:endParaRPr lang="en-US" altLang="ko-KR" sz="16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506" y="367982"/>
            <a:ext cx="34259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00" b="1" dirty="0">
                <a:solidFill>
                  <a:schemeClr val="tx2"/>
                </a:solidFill>
              </a:rPr>
              <a:t>154kV</a:t>
            </a:r>
            <a:r>
              <a:rPr lang="ko-KR" altLang="en-US" sz="1300" b="1" dirty="0">
                <a:solidFill>
                  <a:schemeClr val="tx2"/>
                </a:solidFill>
              </a:rPr>
              <a:t> 이천</a:t>
            </a:r>
            <a:r>
              <a:rPr lang="en-US" altLang="ko-KR" sz="1300" b="1" dirty="0">
                <a:solidFill>
                  <a:schemeClr val="tx2"/>
                </a:solidFill>
              </a:rPr>
              <a:t>-</a:t>
            </a:r>
            <a:r>
              <a:rPr lang="ko-KR" altLang="en-US" sz="1300" b="1" dirty="0">
                <a:solidFill>
                  <a:schemeClr val="tx2"/>
                </a:solidFill>
              </a:rPr>
              <a:t>율현 </a:t>
            </a:r>
            <a:r>
              <a:rPr lang="ko-KR" altLang="en-US" sz="1300" b="1" dirty="0" err="1">
                <a:solidFill>
                  <a:schemeClr val="tx2"/>
                </a:solidFill>
              </a:rPr>
              <a:t>지장송전선로</a:t>
            </a:r>
            <a:r>
              <a:rPr lang="ko-KR" altLang="en-US" sz="1300" b="1" dirty="0">
                <a:solidFill>
                  <a:schemeClr val="tx2"/>
                </a:solidFill>
              </a:rPr>
              <a:t> 지중화공사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3225" y="85166"/>
            <a:ext cx="5742750" cy="4796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ko-KR" altLang="en-US" sz="2200" spc="-150" dirty="0" err="1">
                <a:solidFill>
                  <a:schemeClr val="bg1"/>
                </a:solidFill>
                <a:latin typeface="+mn-ea"/>
              </a:rPr>
              <a:t>경과지</a:t>
            </a:r>
            <a:r>
              <a:rPr lang="ko-KR" altLang="en-US" sz="2200" spc="-150" dirty="0">
                <a:solidFill>
                  <a:schemeClr val="bg1"/>
                </a:solidFill>
                <a:latin typeface="+mn-ea"/>
              </a:rPr>
              <a:t> 검토 및 개략공사비 산출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38DB1F3-7986-4DE4-931D-371751785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7" y="1093268"/>
            <a:ext cx="4351615" cy="553403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92CD1AB-689D-45FF-8273-D30088CCBF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89" y="1086399"/>
            <a:ext cx="4564506" cy="547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6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11526" y="716158"/>
            <a:ext cx="7030674" cy="31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73" tIns="33786" rIns="67573" bIns="33786">
            <a:spAutoFit/>
          </a:bodyPr>
          <a:lstStyle/>
          <a:p>
            <a:pPr defTabSz="644052">
              <a:spcAft>
                <a:spcPts val="443"/>
              </a:spcAft>
              <a:buClr>
                <a:srgbClr val="00366C"/>
              </a:buClr>
              <a:defRPr/>
            </a:pPr>
            <a:r>
              <a:rPr lang="en-US" altLang="ko-KR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4). </a:t>
            </a:r>
            <a:r>
              <a:rPr lang="ko-KR" altLang="en-US" sz="1600" b="1" spc="-74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각안별</a:t>
            </a:r>
            <a:r>
              <a:rPr lang="ko-KR" altLang="en-US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개략공사비 산출 </a:t>
            </a:r>
            <a:endParaRPr lang="en-US" altLang="ko-KR" sz="16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506" y="367982"/>
            <a:ext cx="34259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00" b="1" dirty="0">
                <a:solidFill>
                  <a:schemeClr val="tx2"/>
                </a:solidFill>
              </a:rPr>
              <a:t>154kV</a:t>
            </a:r>
            <a:r>
              <a:rPr lang="ko-KR" altLang="en-US" sz="1300" b="1" dirty="0">
                <a:solidFill>
                  <a:schemeClr val="tx2"/>
                </a:solidFill>
              </a:rPr>
              <a:t> 이천</a:t>
            </a:r>
            <a:r>
              <a:rPr lang="en-US" altLang="ko-KR" sz="1300" b="1" dirty="0">
                <a:solidFill>
                  <a:schemeClr val="tx2"/>
                </a:solidFill>
              </a:rPr>
              <a:t>-</a:t>
            </a:r>
            <a:r>
              <a:rPr lang="ko-KR" altLang="en-US" sz="1300" b="1" dirty="0">
                <a:solidFill>
                  <a:schemeClr val="tx2"/>
                </a:solidFill>
              </a:rPr>
              <a:t>율현 </a:t>
            </a:r>
            <a:r>
              <a:rPr lang="ko-KR" altLang="en-US" sz="1300" b="1" dirty="0" err="1">
                <a:solidFill>
                  <a:schemeClr val="tx2"/>
                </a:solidFill>
              </a:rPr>
              <a:t>지장송전선로</a:t>
            </a:r>
            <a:r>
              <a:rPr lang="ko-KR" altLang="en-US" sz="1300" b="1" dirty="0">
                <a:solidFill>
                  <a:schemeClr val="tx2"/>
                </a:solidFill>
              </a:rPr>
              <a:t> 지중화공사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3225" y="85166"/>
            <a:ext cx="5742750" cy="4796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ko-KR" altLang="en-US" sz="2200" spc="-150" dirty="0" err="1">
                <a:solidFill>
                  <a:schemeClr val="bg1"/>
                </a:solidFill>
                <a:latin typeface="+mn-ea"/>
              </a:rPr>
              <a:t>경과지</a:t>
            </a:r>
            <a:r>
              <a:rPr lang="ko-KR" altLang="en-US" sz="2200" spc="-150" dirty="0">
                <a:solidFill>
                  <a:schemeClr val="bg1"/>
                </a:solidFill>
                <a:latin typeface="+mn-ea"/>
              </a:rPr>
              <a:t> 검토 및 개략공사비 산출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DE3A497-C3B8-45B8-80AC-D2235AD5EF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5" y="1030611"/>
            <a:ext cx="4484602" cy="555474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67858BC-95F5-4B98-87DF-F95703839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16" y="1013833"/>
            <a:ext cx="4293301" cy="55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3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11526" y="716158"/>
            <a:ext cx="7030674" cy="31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73" tIns="33786" rIns="67573" bIns="33786">
            <a:spAutoFit/>
          </a:bodyPr>
          <a:lstStyle/>
          <a:p>
            <a:pPr defTabSz="644052">
              <a:spcAft>
                <a:spcPts val="443"/>
              </a:spcAft>
              <a:buClr>
                <a:srgbClr val="00366C"/>
              </a:buClr>
              <a:defRPr/>
            </a:pPr>
            <a:r>
              <a:rPr lang="en-US" altLang="ko-KR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5). </a:t>
            </a:r>
            <a:r>
              <a:rPr lang="ko-KR" altLang="en-US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인허가 사항 </a:t>
            </a:r>
            <a:endParaRPr lang="en-US" altLang="ko-KR" sz="16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506" y="367982"/>
            <a:ext cx="34259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00" b="1" dirty="0">
                <a:solidFill>
                  <a:schemeClr val="tx2"/>
                </a:solidFill>
              </a:rPr>
              <a:t>154kV</a:t>
            </a:r>
            <a:r>
              <a:rPr lang="ko-KR" altLang="en-US" sz="1300" b="1" dirty="0">
                <a:solidFill>
                  <a:schemeClr val="tx2"/>
                </a:solidFill>
              </a:rPr>
              <a:t> 이천</a:t>
            </a:r>
            <a:r>
              <a:rPr lang="en-US" altLang="ko-KR" sz="1300" b="1" dirty="0">
                <a:solidFill>
                  <a:schemeClr val="tx2"/>
                </a:solidFill>
              </a:rPr>
              <a:t>-</a:t>
            </a:r>
            <a:r>
              <a:rPr lang="ko-KR" altLang="en-US" sz="1300" b="1" dirty="0">
                <a:solidFill>
                  <a:schemeClr val="tx2"/>
                </a:solidFill>
              </a:rPr>
              <a:t>율현 </a:t>
            </a:r>
            <a:r>
              <a:rPr lang="ko-KR" altLang="en-US" sz="1300" b="1" dirty="0" err="1">
                <a:solidFill>
                  <a:schemeClr val="tx2"/>
                </a:solidFill>
              </a:rPr>
              <a:t>지장송전선로</a:t>
            </a:r>
            <a:r>
              <a:rPr lang="ko-KR" altLang="en-US" sz="1300" b="1" dirty="0">
                <a:solidFill>
                  <a:schemeClr val="tx2"/>
                </a:solidFill>
              </a:rPr>
              <a:t> 지중화공사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3225" y="85166"/>
            <a:ext cx="5742750" cy="4796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ko-KR" altLang="en-US" sz="2200" spc="-150" dirty="0" err="1">
                <a:solidFill>
                  <a:schemeClr val="bg1"/>
                </a:solidFill>
                <a:latin typeface="+mn-ea"/>
              </a:rPr>
              <a:t>경과지</a:t>
            </a:r>
            <a:r>
              <a:rPr lang="ko-KR" altLang="en-US" sz="2200" spc="-150" dirty="0">
                <a:solidFill>
                  <a:schemeClr val="bg1"/>
                </a:solidFill>
                <a:latin typeface="+mn-ea"/>
              </a:rPr>
              <a:t> 검토 및 개략공사비 산출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727F59A-1F2E-4816-B3A3-BAA264231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2" y="1375794"/>
            <a:ext cx="9037983" cy="476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6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11526" y="716158"/>
            <a:ext cx="7030674" cy="31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73" tIns="33786" rIns="67573" bIns="33786">
            <a:spAutoFit/>
          </a:bodyPr>
          <a:lstStyle/>
          <a:p>
            <a:pPr defTabSz="644052">
              <a:spcAft>
                <a:spcPts val="443"/>
              </a:spcAft>
              <a:buClr>
                <a:srgbClr val="00366C"/>
              </a:buClr>
              <a:defRPr/>
            </a:pPr>
            <a:r>
              <a:rPr lang="en-US" altLang="ko-KR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6). </a:t>
            </a:r>
            <a:r>
              <a:rPr lang="ko-KR" altLang="en-US" sz="1600" b="1" spc="-74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경과지노선</a:t>
            </a:r>
            <a:r>
              <a:rPr lang="ko-KR" altLang="en-US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비교 </a:t>
            </a:r>
            <a:r>
              <a:rPr lang="ko-KR" altLang="en-US" sz="1600" b="1" spc="-74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검토표</a:t>
            </a:r>
            <a:r>
              <a:rPr lang="ko-KR" altLang="en-US" sz="1600" b="1" spc="-74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itchFamily="18" charset="2"/>
              </a:rPr>
              <a:t> </a:t>
            </a:r>
            <a:endParaRPr lang="en-US" altLang="ko-KR" sz="1600" b="1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506" y="367982"/>
            <a:ext cx="34259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00" b="1" dirty="0">
                <a:solidFill>
                  <a:schemeClr val="tx2"/>
                </a:solidFill>
              </a:rPr>
              <a:t>154kV</a:t>
            </a:r>
            <a:r>
              <a:rPr lang="ko-KR" altLang="en-US" sz="1300" b="1" dirty="0">
                <a:solidFill>
                  <a:schemeClr val="tx2"/>
                </a:solidFill>
              </a:rPr>
              <a:t> 이천</a:t>
            </a:r>
            <a:r>
              <a:rPr lang="en-US" altLang="ko-KR" sz="1300" b="1" dirty="0">
                <a:solidFill>
                  <a:schemeClr val="tx2"/>
                </a:solidFill>
              </a:rPr>
              <a:t>-</a:t>
            </a:r>
            <a:r>
              <a:rPr lang="ko-KR" altLang="en-US" sz="1300" b="1" dirty="0">
                <a:solidFill>
                  <a:schemeClr val="tx2"/>
                </a:solidFill>
              </a:rPr>
              <a:t>율현 </a:t>
            </a:r>
            <a:r>
              <a:rPr lang="ko-KR" altLang="en-US" sz="1300" b="1" dirty="0" err="1">
                <a:solidFill>
                  <a:schemeClr val="tx2"/>
                </a:solidFill>
              </a:rPr>
              <a:t>지장송전선로</a:t>
            </a:r>
            <a:r>
              <a:rPr lang="ko-KR" altLang="en-US" sz="1300" b="1" dirty="0">
                <a:solidFill>
                  <a:schemeClr val="tx2"/>
                </a:solidFill>
              </a:rPr>
              <a:t> 지중화공사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3225" y="85166"/>
            <a:ext cx="5742750" cy="4796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ko-KR" altLang="en-US" sz="2200" spc="-150" dirty="0" err="1">
                <a:solidFill>
                  <a:schemeClr val="bg1"/>
                </a:solidFill>
                <a:latin typeface="+mn-ea"/>
              </a:rPr>
              <a:t>경과지</a:t>
            </a:r>
            <a:r>
              <a:rPr lang="ko-KR" altLang="en-US" sz="2200" spc="-150" dirty="0">
                <a:solidFill>
                  <a:schemeClr val="bg1"/>
                </a:solidFill>
                <a:latin typeface="+mn-ea"/>
              </a:rPr>
              <a:t> 검토 및 개략공사비 산출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A93DB2E-FE2A-4604-8585-751E3C12E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8" y="1073924"/>
            <a:ext cx="8497933" cy="55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80126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28608</TotalTime>
  <Words>163</Words>
  <Application>Microsoft Office PowerPoint</Application>
  <PresentationFormat>A4 용지(210x297mm)</PresentationFormat>
  <Paragraphs>26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Arial</vt:lpstr>
      <vt:lpstr>HY울릉도M</vt:lpstr>
      <vt:lpstr>Wingdings</vt:lpstr>
      <vt:lpstr>맑은 고딕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gndinc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김선희</dc:creator>
  <cp:lastModifiedBy>user</cp:lastModifiedBy>
  <cp:revision>3176</cp:revision>
  <cp:lastPrinted>2019-04-30T10:56:36Z</cp:lastPrinted>
  <dcterms:created xsi:type="dcterms:W3CDTF">2011-08-01T07:58:44Z</dcterms:created>
  <dcterms:modified xsi:type="dcterms:W3CDTF">2023-05-16T08:42:57Z</dcterms:modified>
</cp:coreProperties>
</file>