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1" autoAdjust="0"/>
    <p:restoredTop sz="94660"/>
  </p:normalViewPr>
  <p:slideViewPr>
    <p:cSldViewPr snapToGrid="0" showGuides="1">
      <p:cViewPr>
        <p:scale>
          <a:sx n="75" d="100"/>
          <a:sy n="75" d="100"/>
        </p:scale>
        <p:origin x="1800" y="8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3A7DE5C-E74A-4F90-A948-B67A63A274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2C4D0E7-6CB1-4587-B082-254584C03A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8476E9C-DB2B-4FDB-B89C-166D9E039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156B-6346-4E98-97EC-B9B439749395}" type="datetimeFigureOut">
              <a:rPr lang="ko-KR" altLang="en-US" smtClean="0"/>
              <a:t>2021-08-16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1B9E17D-93BF-4893-821D-4636216B2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CD488BA-190D-41AC-A3BD-942D17D53C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0578-9816-4162-A58D-05F2CA77E5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362378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CB69C08-19BB-4981-89AA-15F098EFA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F8E01A3-84F6-424F-8425-C95710BBBD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087C9A1-3B37-4A60-8292-CA18A65DAB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156B-6346-4E98-97EC-B9B439749395}" type="datetimeFigureOut">
              <a:rPr lang="ko-KR" altLang="en-US" smtClean="0"/>
              <a:t>2021-08-16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664DFEB-7545-4D52-AC01-71EEBC7EAF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F0585DC-0B03-48EC-A8BF-428B4EEA5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0578-9816-4162-A58D-05F2CA77E5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5315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8DC84F58-F2A0-464F-A94C-63969CD99F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4B51E515-EA1F-418F-A803-EB3E6AB7A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62D41C3-820B-4022-B47D-B4C7C0EA7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156B-6346-4E98-97EC-B9B439749395}" type="datetimeFigureOut">
              <a:rPr lang="ko-KR" altLang="en-US" smtClean="0"/>
              <a:t>2021-08-16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9C9180D-36EA-4522-9BF2-7F2973773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9046405-9671-4BCB-AEC0-09A7223585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0578-9816-4162-A58D-05F2CA77E5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99441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DBAA2B-66A2-413A-8516-E93D209E9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51EF9140-0962-4715-B290-27D0BAF3B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F2677EA-A811-4FCE-A696-1B57957C5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156B-6346-4E98-97EC-B9B439749395}" type="datetimeFigureOut">
              <a:rPr lang="ko-KR" altLang="en-US" smtClean="0"/>
              <a:t>2021-08-16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C5E54C4-B840-4C6A-A807-A19D490FA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56953E9-CD8A-45EC-B409-C4B657D3E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0578-9816-4162-A58D-05F2CA77E5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6815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A105FEA-7E64-4980-A0F2-F5C0611F3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97448F46-7E6E-4538-8824-6F56BAD020D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4624450-5C39-4DA5-B6AF-65C1E96CE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156B-6346-4E98-97EC-B9B439749395}" type="datetimeFigureOut">
              <a:rPr lang="ko-KR" altLang="en-US" smtClean="0"/>
              <a:t>2021-08-16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1645655-5F1E-479E-A2AD-46B99F0A3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46FBA95-A9A7-4D87-8ACF-B3ED3A5D3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0578-9816-4162-A58D-05F2CA77E5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48366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E227FF-F987-409B-BC51-C86BAA7DD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6D30ED3-D022-4620-BE0C-E64FAFCB3A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F19DDEE-C99B-4820-B0F8-C31D95316F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A200DBE-B8D7-4CFE-A92C-EC8F7CCFE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156B-6346-4E98-97EC-B9B439749395}" type="datetimeFigureOut">
              <a:rPr lang="ko-KR" altLang="en-US" smtClean="0"/>
              <a:t>2021-08-16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58AFE59-7EE1-4892-B6D6-6277F700A0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35BEADE6-AAC3-4BAA-9E70-69CB075B2E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0578-9816-4162-A58D-05F2CA77E5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43699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251045-C5BA-486A-97D2-9119EEBEF7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9EFC2DA-B35F-4CCE-B5A7-AB08E1EF1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693002D-937F-430A-89BE-3E30A836E2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B40AC055-3088-487D-B5C7-0B50461EEF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77E199F7-C263-446F-9170-D584100915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0894E0F3-0FB2-4E0E-95D9-CE5D19DBAB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156B-6346-4E98-97EC-B9B439749395}" type="datetimeFigureOut">
              <a:rPr lang="ko-KR" altLang="en-US" smtClean="0"/>
              <a:t>2021-08-16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1BDA9788-3554-417B-85E4-BD1F89A52C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9AAEC68E-47FE-40C9-B001-E2DEB17C59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0578-9816-4162-A58D-05F2CA77E5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84137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8D1E004-0D89-4634-8F5A-9FE0B2CD7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C548F51-E6AF-48BD-969C-99842CF3F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156B-6346-4E98-97EC-B9B439749395}" type="datetimeFigureOut">
              <a:rPr lang="ko-KR" altLang="en-US" smtClean="0"/>
              <a:t>2021-08-16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256A6303-9BFC-465E-8231-61255CB753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1940C6A4-DFCE-4547-9454-FE88D5AC0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0578-9816-4162-A58D-05F2CA77E5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5562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D1B3D480-1319-4E6B-9A76-A752246AD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156B-6346-4E98-97EC-B9B439749395}" type="datetimeFigureOut">
              <a:rPr lang="ko-KR" altLang="en-US" smtClean="0"/>
              <a:t>2021-08-16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B04913E-3829-4FAE-BDCD-F870EE994C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713E4C1-ED0F-4172-9632-5F72A3FCEB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0578-9816-4162-A58D-05F2CA77E5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69782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396F54A-208A-47F8-8204-F774BED0A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D5437ED-DEE9-46FB-8EC9-BCDD5C1518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5B96B21-9A78-4D50-A87A-0102BF4409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59148E0-9CC1-4711-88FE-8E46F5B57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156B-6346-4E98-97EC-B9B439749395}" type="datetimeFigureOut">
              <a:rPr lang="ko-KR" altLang="en-US" smtClean="0"/>
              <a:t>2021-08-16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DC30F8F-85E4-420F-B8B0-A4FA76C4F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97D028E-2447-455A-9B52-B72039206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0578-9816-4162-A58D-05F2CA77E5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5144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62032A8-F9A1-4527-9522-35474C32C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39BC55EE-565D-42FD-92C9-43B057A944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5542CE04-6C99-468B-9E34-EF22E2DCAC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DA65FEB6-3108-4CC7-ACB1-8CB6DCB99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4156B-6346-4E98-97EC-B9B439749395}" type="datetimeFigureOut">
              <a:rPr lang="ko-KR" altLang="en-US" smtClean="0"/>
              <a:t>2021-08-16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D81DA12-C140-48E3-8C22-3FF22515A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0345C5E-7ED8-405B-98CA-E97A8B57F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090578-9816-4162-A58D-05F2CA77E5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4268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F534F409-F8F5-4839-A597-2CB8EF4E3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E17BDA41-4177-464A-B5F7-8A5A29F42F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B141F8A-644D-4058-B246-F02F116C929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4156B-6346-4E98-97EC-B9B439749395}" type="datetimeFigureOut">
              <a:rPr lang="ko-KR" altLang="en-US" smtClean="0"/>
              <a:t>2021-08-16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95FE34A-FD5F-421C-AB80-3C29ADA5C5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DACA170-BA3A-4981-A51C-8C575E4E6DF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090578-9816-4162-A58D-05F2CA77E57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61027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385672-6157-453F-ADD2-56C01618E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5874" y="2341564"/>
            <a:ext cx="10720251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단말기를 이용한 </a:t>
            </a:r>
            <a:br>
              <a:rPr lang="en-US" altLang="ko-KR" dirty="0"/>
            </a:br>
            <a:r>
              <a:rPr lang="ko-KR" altLang="en-US" dirty="0"/>
              <a:t>자동차 타겟 마케팅 </a:t>
            </a:r>
            <a:br>
              <a:rPr lang="en-US" altLang="ko-KR" dirty="0"/>
            </a:br>
            <a:r>
              <a:rPr lang="ko-KR" altLang="en-US" dirty="0"/>
              <a:t>시스템 구현 및 시스템 제공 방법</a:t>
            </a:r>
          </a:p>
        </p:txBody>
      </p:sp>
      <p:sp>
        <p:nvSpPr>
          <p:cNvPr id="4" name="제목 1">
            <a:extLst>
              <a:ext uri="{FF2B5EF4-FFF2-40B4-BE49-F238E27FC236}">
                <a16:creationId xmlns:a16="http://schemas.microsoft.com/office/drawing/2014/main" id="{F4B1324D-10FA-4005-A2C8-2F647000B129}"/>
              </a:ext>
            </a:extLst>
          </p:cNvPr>
          <p:cNvSpPr txBox="1">
            <a:spLocks/>
          </p:cNvSpPr>
          <p:nvPr/>
        </p:nvSpPr>
        <p:spPr>
          <a:xfrm>
            <a:off x="2734491" y="4370660"/>
            <a:ext cx="9144000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>
              <a:lnSpc>
                <a:spcPct val="150000"/>
              </a:lnSpc>
            </a:pPr>
            <a:r>
              <a:rPr lang="en-US" altLang="ko-KR" sz="2800" dirty="0"/>
              <a:t>2021-08-16  </a:t>
            </a:r>
            <a:r>
              <a:rPr lang="ko-KR" altLang="en-US" sz="2800" dirty="0"/>
              <a:t>안정환 </a:t>
            </a:r>
            <a:r>
              <a:rPr lang="en-US" altLang="ko-KR" sz="2800" dirty="0"/>
              <a:t>(010-4146-1379)</a:t>
            </a:r>
            <a:endParaRPr lang="ko-KR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06771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385672-6157-453F-ADD2-56C01618E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96389"/>
            <a:ext cx="9144000" cy="1324745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개요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9E18B5-0313-4B5D-B0B0-69D662273F9D}"/>
              </a:ext>
            </a:extLst>
          </p:cNvPr>
          <p:cNvSpPr txBox="1"/>
          <p:nvPr/>
        </p:nvSpPr>
        <p:spPr>
          <a:xfrm>
            <a:off x="374470" y="2342605"/>
            <a:ext cx="11268890" cy="37782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altLang="ko-KR" sz="1800" dirty="0"/>
              <a:t>10</a:t>
            </a:r>
            <a:r>
              <a:rPr lang="ko-KR" altLang="en-US" sz="1800" dirty="0"/>
              <a:t>여년 전부터</a:t>
            </a:r>
            <a:r>
              <a:rPr lang="en-US" altLang="ko-KR" sz="1800" dirty="0"/>
              <a:t>, </a:t>
            </a:r>
            <a:r>
              <a:rPr lang="ko-KR" altLang="en-US" sz="1800" dirty="0"/>
              <a:t>구글</a:t>
            </a:r>
            <a:r>
              <a:rPr lang="en-US" altLang="ko-KR" sz="1800" dirty="0"/>
              <a:t>, </a:t>
            </a:r>
            <a:r>
              <a:rPr lang="ko-KR" altLang="en-US" sz="1800" dirty="0"/>
              <a:t>페이스북</a:t>
            </a:r>
            <a:r>
              <a:rPr lang="en-US" altLang="ko-KR" sz="1800" dirty="0"/>
              <a:t>, </a:t>
            </a:r>
            <a:r>
              <a:rPr lang="ko-KR" altLang="en-US" sz="1800" dirty="0"/>
              <a:t>유튜브</a:t>
            </a:r>
            <a:r>
              <a:rPr lang="en-US" altLang="ko-KR" sz="1800" dirty="0"/>
              <a:t>, </a:t>
            </a:r>
            <a:r>
              <a:rPr lang="ko-KR" altLang="en-US" sz="1800" dirty="0"/>
              <a:t>네이버 등</a:t>
            </a:r>
            <a:r>
              <a:rPr lang="en-US" altLang="ko-KR" dirty="0"/>
              <a:t> </a:t>
            </a:r>
            <a:r>
              <a:rPr lang="ko-KR" altLang="en-US" sz="1800" dirty="0"/>
              <a:t>자사 </a:t>
            </a:r>
            <a:r>
              <a:rPr lang="ko-KR" altLang="en-US" sz="1800" dirty="0" err="1"/>
              <a:t>플렛폼을</a:t>
            </a:r>
            <a:r>
              <a:rPr lang="ko-KR" altLang="en-US" sz="1800" dirty="0"/>
              <a:t> 통해 </a:t>
            </a:r>
            <a:r>
              <a:rPr lang="ko-KR" altLang="en-US" sz="1800" dirty="0" err="1"/>
              <a:t>폴렛폼</a:t>
            </a:r>
            <a:r>
              <a:rPr lang="ko-KR" altLang="en-US" sz="1800" dirty="0"/>
              <a:t> 사용 고객정보를 바탕으로 </a:t>
            </a:r>
            <a:r>
              <a:rPr lang="en-US" altLang="ko-KR" sz="1800" dirty="0"/>
              <a:t>“</a:t>
            </a:r>
            <a:r>
              <a:rPr lang="ko-KR" altLang="en-US" sz="1800" dirty="0" err="1"/>
              <a:t>플렛폼</a:t>
            </a:r>
            <a:r>
              <a:rPr lang="ko-KR" altLang="en-US" sz="1800" dirty="0"/>
              <a:t> </a:t>
            </a:r>
            <a:r>
              <a:rPr lang="en-US" altLang="ko-KR" sz="1800" dirty="0"/>
              <a:t>– </a:t>
            </a:r>
            <a:r>
              <a:rPr lang="ko-KR" altLang="en-US" sz="1800" dirty="0"/>
              <a:t>단말기</a:t>
            </a:r>
            <a:r>
              <a:rPr lang="en-US" altLang="ko-KR" sz="1800" dirty="0"/>
              <a:t>”</a:t>
            </a:r>
            <a:r>
              <a:rPr lang="ko-KR" altLang="en-US" sz="1800" dirty="0"/>
              <a:t>를 통한 맞춤형 타겟 마케팅을 직접 진행하거나 광고주에게 타겟 마케팅 </a:t>
            </a:r>
            <a:r>
              <a:rPr lang="ko-KR" altLang="en-US" sz="1800" dirty="0" err="1"/>
              <a:t>플렛폼을</a:t>
            </a:r>
            <a:r>
              <a:rPr lang="ko-KR" altLang="en-US" sz="1800" dirty="0"/>
              <a:t> 제공하고 있다</a:t>
            </a:r>
            <a:r>
              <a:rPr lang="en-US" altLang="ko-KR" sz="1800" dirty="0"/>
              <a:t>. </a:t>
            </a:r>
            <a:r>
              <a:rPr lang="en-US" altLang="ko-KR" dirty="0"/>
              <a:t>(</a:t>
            </a:r>
            <a:r>
              <a:rPr lang="ko-KR" altLang="en-US" dirty="0"/>
              <a:t>나이</a:t>
            </a:r>
            <a:r>
              <a:rPr lang="en-US" altLang="ko-KR" dirty="0"/>
              <a:t>, </a:t>
            </a:r>
            <a:r>
              <a:rPr lang="ko-KR" altLang="en-US" dirty="0"/>
              <a:t>성별</a:t>
            </a:r>
            <a:r>
              <a:rPr lang="en-US" altLang="ko-KR" dirty="0"/>
              <a:t>, </a:t>
            </a:r>
            <a:r>
              <a:rPr lang="ko-KR" altLang="en-US" dirty="0"/>
              <a:t>관심사</a:t>
            </a:r>
            <a:r>
              <a:rPr lang="en-US" altLang="ko-KR" dirty="0"/>
              <a:t>, </a:t>
            </a:r>
            <a:r>
              <a:rPr lang="ko-KR" altLang="en-US" dirty="0"/>
              <a:t>검색 키워드</a:t>
            </a:r>
            <a:r>
              <a:rPr lang="en-US" altLang="ko-KR" dirty="0"/>
              <a:t>,</a:t>
            </a:r>
            <a:r>
              <a:rPr lang="ko-KR" altLang="en-US" dirty="0"/>
              <a:t>위치 등</a:t>
            </a:r>
            <a:r>
              <a:rPr lang="en-US" altLang="ko-KR" dirty="0"/>
              <a:t>). </a:t>
            </a:r>
            <a:r>
              <a:rPr lang="ko-KR" altLang="en-US" dirty="0"/>
              <a:t>해당 </a:t>
            </a:r>
            <a:r>
              <a:rPr lang="ko-KR" altLang="en-US" dirty="0" err="1"/>
              <a:t>플렛폼에서</a:t>
            </a:r>
            <a:r>
              <a:rPr lang="ko-KR" altLang="en-US" dirty="0"/>
              <a:t> 자신이 원하는 고객</a:t>
            </a:r>
            <a:r>
              <a:rPr lang="en-US" altLang="ko-KR" dirty="0"/>
              <a:t>(</a:t>
            </a:r>
            <a:r>
              <a:rPr lang="ko-KR" altLang="en-US" dirty="0"/>
              <a:t>사람</a:t>
            </a:r>
            <a:r>
              <a:rPr lang="en-US" altLang="ko-KR" dirty="0"/>
              <a:t>)</a:t>
            </a:r>
            <a:r>
              <a:rPr lang="ko-KR" altLang="en-US" dirty="0"/>
              <a:t>을 대상으로 </a:t>
            </a:r>
            <a:r>
              <a:rPr lang="ko-KR" altLang="en-US" dirty="0" err="1"/>
              <a:t>플렛폼을</a:t>
            </a:r>
            <a:r>
              <a:rPr lang="ko-KR" altLang="en-US" dirty="0"/>
              <a:t> 통해 광고 할 수 있다</a:t>
            </a:r>
            <a:r>
              <a:rPr lang="en-US" altLang="ko-KR" dirty="0"/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dirty="0"/>
              <a:t>지금까지 나와 있는 </a:t>
            </a:r>
            <a:r>
              <a:rPr lang="ko-KR" altLang="en-US" dirty="0" err="1"/>
              <a:t>플렛폼</a:t>
            </a:r>
            <a:r>
              <a:rPr lang="ko-KR" altLang="en-US" dirty="0"/>
              <a:t> 타겟 마케팅은 </a:t>
            </a:r>
            <a:r>
              <a:rPr lang="en-US" altLang="ko-KR" b="1" dirty="0">
                <a:solidFill>
                  <a:srgbClr val="FF0000"/>
                </a:solidFill>
              </a:rPr>
              <a:t>“</a:t>
            </a:r>
            <a:r>
              <a:rPr lang="ko-KR" altLang="en-US" b="1" dirty="0">
                <a:solidFill>
                  <a:srgbClr val="FF0000"/>
                </a:solidFill>
              </a:rPr>
              <a:t>사람</a:t>
            </a:r>
            <a:r>
              <a:rPr lang="en-US" altLang="ko-KR" b="1" dirty="0">
                <a:solidFill>
                  <a:srgbClr val="FF0000"/>
                </a:solidFill>
              </a:rPr>
              <a:t>(</a:t>
            </a:r>
            <a:r>
              <a:rPr lang="ko-KR" altLang="en-US" b="1" dirty="0">
                <a:solidFill>
                  <a:srgbClr val="FF0000"/>
                </a:solidFill>
              </a:rPr>
              <a:t>고객</a:t>
            </a:r>
            <a:r>
              <a:rPr lang="en-US" altLang="ko-KR" b="1" dirty="0">
                <a:solidFill>
                  <a:srgbClr val="FF0000"/>
                </a:solidFill>
              </a:rPr>
              <a:t>) </a:t>
            </a:r>
            <a:r>
              <a:rPr lang="ko-KR" altLang="en-US" b="1" dirty="0">
                <a:solidFill>
                  <a:srgbClr val="FF0000"/>
                </a:solidFill>
              </a:rPr>
              <a:t>정보</a:t>
            </a:r>
            <a:r>
              <a:rPr lang="en-US" altLang="ko-KR" b="1" dirty="0">
                <a:solidFill>
                  <a:srgbClr val="FF0000"/>
                </a:solidFill>
              </a:rPr>
              <a:t>”</a:t>
            </a:r>
            <a:r>
              <a:rPr lang="ko-KR" altLang="en-US" dirty="0"/>
              <a:t>를 바탕으로 하고 있다</a:t>
            </a:r>
            <a:r>
              <a:rPr lang="en-US" altLang="ko-KR" dirty="0"/>
              <a:t>. </a:t>
            </a:r>
            <a:r>
              <a:rPr lang="ko-KR" altLang="en-US" b="1" dirty="0">
                <a:solidFill>
                  <a:srgbClr val="FF0000"/>
                </a:solidFill>
              </a:rPr>
              <a:t>또는 </a:t>
            </a:r>
            <a:r>
              <a:rPr lang="en-US" altLang="ko-KR" b="1" dirty="0">
                <a:solidFill>
                  <a:srgbClr val="FF0000"/>
                </a:solidFill>
              </a:rPr>
              <a:t>“</a:t>
            </a:r>
            <a:r>
              <a:rPr lang="ko-KR" altLang="en-US" b="1" dirty="0">
                <a:solidFill>
                  <a:srgbClr val="FF0000"/>
                </a:solidFill>
              </a:rPr>
              <a:t>자동차를 보유하고 있는 사람</a:t>
            </a:r>
            <a:r>
              <a:rPr lang="en-US" altLang="ko-KR" b="1" dirty="0">
                <a:solidFill>
                  <a:srgbClr val="FF0000"/>
                </a:solidFill>
              </a:rPr>
              <a:t>(</a:t>
            </a:r>
            <a:r>
              <a:rPr lang="ko-KR" altLang="en-US" b="1" dirty="0">
                <a:solidFill>
                  <a:srgbClr val="FF0000"/>
                </a:solidFill>
              </a:rPr>
              <a:t>고객</a:t>
            </a:r>
            <a:r>
              <a:rPr lang="en-US" altLang="ko-KR" b="1" dirty="0">
                <a:solidFill>
                  <a:srgbClr val="FF0000"/>
                </a:solidFill>
              </a:rPr>
              <a:t>) </a:t>
            </a:r>
            <a:r>
              <a:rPr lang="ko-KR" altLang="en-US" b="1" dirty="0">
                <a:solidFill>
                  <a:srgbClr val="FF0000"/>
                </a:solidFill>
              </a:rPr>
              <a:t>정보</a:t>
            </a:r>
            <a:r>
              <a:rPr lang="en-US" altLang="ko-KR" b="1" dirty="0">
                <a:solidFill>
                  <a:srgbClr val="FF0000"/>
                </a:solidFill>
              </a:rPr>
              <a:t>＂</a:t>
            </a:r>
            <a:r>
              <a:rPr lang="ko-KR" altLang="en-US" dirty="0"/>
              <a:t>를 바탕으로 하고 있다</a:t>
            </a:r>
            <a:r>
              <a:rPr lang="en-US" altLang="ko-KR" dirty="0"/>
              <a:t>.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US" altLang="ko-KR" dirty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ko-KR" altLang="en-US" b="1" dirty="0">
                <a:solidFill>
                  <a:srgbClr val="FF0000"/>
                </a:solidFill>
              </a:rPr>
              <a:t>지금부터 제안하고자 하는 타겟 마케팅은 </a:t>
            </a:r>
            <a:r>
              <a:rPr lang="en-US" altLang="ko-KR" b="1" dirty="0">
                <a:solidFill>
                  <a:srgbClr val="FF0000"/>
                </a:solidFill>
              </a:rPr>
              <a:t>“</a:t>
            </a:r>
            <a:r>
              <a:rPr lang="ko-KR" altLang="en-US" b="1" dirty="0">
                <a:solidFill>
                  <a:srgbClr val="FF0000"/>
                </a:solidFill>
              </a:rPr>
              <a:t>자동차 정보</a:t>
            </a:r>
            <a:r>
              <a:rPr lang="en-US" altLang="ko-KR" b="1" dirty="0">
                <a:solidFill>
                  <a:srgbClr val="FF0000"/>
                </a:solidFill>
              </a:rPr>
              <a:t>” </a:t>
            </a:r>
            <a:r>
              <a:rPr lang="ko-KR" altLang="en-US" b="1" dirty="0">
                <a:solidFill>
                  <a:srgbClr val="FF0000"/>
                </a:solidFill>
              </a:rPr>
              <a:t>를 바탕으로 한다</a:t>
            </a:r>
            <a:r>
              <a:rPr lang="en-US" altLang="ko-KR" b="1" dirty="0">
                <a:solidFill>
                  <a:srgbClr val="FF0000"/>
                </a:solidFill>
              </a:rPr>
              <a:t>.</a:t>
            </a:r>
            <a:r>
              <a:rPr lang="ko-KR" altLang="en-US" sz="18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385149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385672-6157-453F-ADD2-56C01618E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324745"/>
          </a:xfrm>
        </p:spPr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자동차 정보 획득 방법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9E18B5-0313-4B5D-B0B0-69D662273F9D}"/>
              </a:ext>
            </a:extLst>
          </p:cNvPr>
          <p:cNvSpPr txBox="1"/>
          <p:nvPr/>
        </p:nvSpPr>
        <p:spPr>
          <a:xfrm>
            <a:off x="374469" y="1706879"/>
            <a:ext cx="11704319" cy="5024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dirty="0"/>
              <a:t>고객 정보 </a:t>
            </a:r>
            <a:r>
              <a:rPr lang="en-US" altLang="ko-KR" dirty="0"/>
              <a:t>(</a:t>
            </a:r>
            <a:r>
              <a:rPr lang="ko-KR" altLang="en-US" dirty="0"/>
              <a:t>자동차 소유자</a:t>
            </a:r>
            <a:r>
              <a:rPr lang="en-US" altLang="ko-KR" dirty="0"/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    - </a:t>
            </a:r>
            <a:r>
              <a:rPr lang="ko-KR" altLang="en-US" dirty="0"/>
              <a:t>고객</a:t>
            </a:r>
            <a:r>
              <a:rPr lang="en-US" altLang="ko-KR" dirty="0"/>
              <a:t>(</a:t>
            </a:r>
            <a:r>
              <a:rPr lang="ko-KR" altLang="en-US" dirty="0"/>
              <a:t>사람</a:t>
            </a:r>
            <a:r>
              <a:rPr lang="en-US" altLang="ko-KR" dirty="0"/>
              <a:t>)</a:t>
            </a:r>
            <a:r>
              <a:rPr lang="ko-KR" altLang="en-US" dirty="0"/>
              <a:t>이 단말기에 </a:t>
            </a:r>
            <a:r>
              <a:rPr lang="en-US" altLang="ko-KR" dirty="0"/>
              <a:t>“</a:t>
            </a:r>
            <a:r>
              <a:rPr lang="ko-KR" altLang="en-US" dirty="0"/>
              <a:t>고객 정보</a:t>
            </a:r>
            <a:r>
              <a:rPr lang="en-US" altLang="ko-KR" dirty="0"/>
              <a:t>” </a:t>
            </a:r>
            <a:r>
              <a:rPr lang="ko-KR" altLang="en-US" dirty="0"/>
              <a:t>직접 입력 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    - “</a:t>
            </a:r>
            <a:r>
              <a:rPr lang="ko-KR" altLang="en-US" dirty="0"/>
              <a:t>차량 소유주 정보</a:t>
            </a:r>
            <a:r>
              <a:rPr lang="en-US" altLang="ko-KR" dirty="0"/>
              <a:t>”</a:t>
            </a:r>
            <a:r>
              <a:rPr lang="ko-KR" altLang="en-US" dirty="0"/>
              <a:t> 획득 </a:t>
            </a:r>
            <a:r>
              <a:rPr lang="en-US" altLang="ko-KR" dirty="0"/>
              <a:t>(</a:t>
            </a:r>
            <a:r>
              <a:rPr lang="ko-KR" altLang="en-US" dirty="0"/>
              <a:t>이름</a:t>
            </a:r>
            <a:r>
              <a:rPr lang="en-US" altLang="ko-KR" dirty="0"/>
              <a:t>, </a:t>
            </a:r>
            <a:r>
              <a:rPr lang="ko-KR" altLang="en-US" dirty="0"/>
              <a:t>성별</a:t>
            </a:r>
            <a:r>
              <a:rPr lang="en-US" altLang="ko-KR" dirty="0"/>
              <a:t>, </a:t>
            </a:r>
            <a:r>
              <a:rPr lang="ko-KR" altLang="en-US" dirty="0"/>
              <a:t>나이</a:t>
            </a:r>
            <a:r>
              <a:rPr lang="en-US" altLang="ko-KR" dirty="0"/>
              <a:t>, </a:t>
            </a:r>
            <a:r>
              <a:rPr lang="ko-KR" altLang="en-US" dirty="0"/>
              <a:t>소득 수준</a:t>
            </a:r>
            <a:r>
              <a:rPr lang="en-US" altLang="ko-KR" dirty="0"/>
              <a:t> </a:t>
            </a:r>
            <a:r>
              <a:rPr lang="ko-KR" altLang="en-US" dirty="0"/>
              <a:t>등</a:t>
            </a:r>
            <a:r>
              <a:rPr lang="en-US" altLang="ko-KR" dirty="0"/>
              <a:t>)</a:t>
            </a:r>
          </a:p>
          <a:p>
            <a:pPr>
              <a:lnSpc>
                <a:spcPct val="150000"/>
              </a:lnSpc>
            </a:pPr>
            <a:endParaRPr lang="en-US" altLang="ko-KR" sz="1800" dirty="0"/>
          </a:p>
          <a:p>
            <a:pPr>
              <a:lnSpc>
                <a:spcPct val="150000"/>
              </a:lnSpc>
            </a:pPr>
            <a:r>
              <a:rPr lang="en-US" altLang="ko-KR" dirty="0"/>
              <a:t>2. </a:t>
            </a:r>
            <a:r>
              <a:rPr lang="ko-KR" altLang="en-US" dirty="0"/>
              <a:t>자동차 정보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sz="1800" dirty="0"/>
              <a:t>    - </a:t>
            </a:r>
            <a:r>
              <a:rPr lang="ko-KR" altLang="en-US" sz="1800" dirty="0"/>
              <a:t>고객</a:t>
            </a:r>
            <a:r>
              <a:rPr lang="en-US" altLang="ko-KR" sz="1800" dirty="0"/>
              <a:t>(</a:t>
            </a:r>
            <a:r>
              <a:rPr lang="ko-KR" altLang="en-US" sz="1800" dirty="0"/>
              <a:t>사람</a:t>
            </a:r>
            <a:r>
              <a:rPr lang="en-US" altLang="ko-KR" sz="1800" dirty="0"/>
              <a:t>)</a:t>
            </a:r>
            <a:r>
              <a:rPr lang="ko-KR" altLang="en-US" sz="1800" dirty="0"/>
              <a:t>이 단말기에 </a:t>
            </a:r>
            <a:r>
              <a:rPr lang="en-US" altLang="ko-KR" dirty="0"/>
              <a:t>“</a:t>
            </a:r>
            <a:r>
              <a:rPr lang="ko-KR" altLang="en-US" sz="1800" dirty="0"/>
              <a:t>차량 차대 번호</a:t>
            </a:r>
            <a:r>
              <a:rPr lang="en-US" altLang="ko-KR" sz="1800" dirty="0"/>
              <a:t>”</a:t>
            </a:r>
            <a:r>
              <a:rPr lang="ko-KR" altLang="en-US" sz="1800" dirty="0"/>
              <a:t>만</a:t>
            </a:r>
            <a:r>
              <a:rPr lang="en-US" altLang="ko-KR" sz="1800" dirty="0"/>
              <a:t> </a:t>
            </a:r>
            <a:r>
              <a:rPr lang="ko-KR" altLang="en-US" sz="1800" dirty="0"/>
              <a:t>직접 입력 </a:t>
            </a:r>
            <a:r>
              <a:rPr lang="en-US" altLang="ko-KR" sz="1800" dirty="0"/>
              <a:t>– </a:t>
            </a:r>
            <a:r>
              <a:rPr lang="ko-KR" altLang="en-US" sz="1800" dirty="0"/>
              <a:t>차량 등록증에 있음</a:t>
            </a:r>
            <a:endParaRPr lang="en-US" altLang="ko-KR" sz="1800" dirty="0"/>
          </a:p>
          <a:p>
            <a:pPr>
              <a:lnSpc>
                <a:spcPct val="150000"/>
              </a:lnSpc>
            </a:pPr>
            <a:r>
              <a:rPr lang="en-US" altLang="ko-KR" dirty="0"/>
              <a:t>    - “</a:t>
            </a:r>
            <a:r>
              <a:rPr lang="ko-KR" altLang="en-US" sz="1800" dirty="0"/>
              <a:t>차량 정보</a:t>
            </a:r>
            <a:r>
              <a:rPr lang="en-US" altLang="ko-KR" sz="1800" dirty="0"/>
              <a:t>”</a:t>
            </a:r>
            <a:r>
              <a:rPr lang="ko-KR" altLang="en-US" sz="1800" dirty="0"/>
              <a:t> 획득 </a:t>
            </a:r>
            <a:r>
              <a:rPr lang="en-US" altLang="ko-KR" sz="1800" dirty="0"/>
              <a:t>(</a:t>
            </a:r>
            <a:r>
              <a:rPr lang="ko-KR" altLang="en-US" sz="1800" dirty="0" err="1"/>
              <a:t>차량명</a:t>
            </a:r>
            <a:r>
              <a:rPr lang="en-US" altLang="ko-KR" sz="1800" dirty="0"/>
              <a:t>, </a:t>
            </a:r>
            <a:r>
              <a:rPr lang="ko-KR" altLang="en-US" sz="1800" dirty="0"/>
              <a:t>차량종류</a:t>
            </a:r>
            <a:r>
              <a:rPr lang="en-US" altLang="ko-KR" sz="1800" dirty="0"/>
              <a:t>, </a:t>
            </a:r>
            <a:r>
              <a:rPr lang="ko-KR" altLang="en-US" sz="1800" dirty="0"/>
              <a:t>출고시기</a:t>
            </a:r>
            <a:r>
              <a:rPr lang="en-US" altLang="ko-KR" sz="1800" dirty="0"/>
              <a:t>, </a:t>
            </a:r>
            <a:r>
              <a:rPr lang="ko-KR" altLang="en-US" sz="1800" dirty="0"/>
              <a:t>유류종류</a:t>
            </a:r>
            <a:r>
              <a:rPr lang="en-US" altLang="ko-KR" sz="1800" dirty="0"/>
              <a:t>, </a:t>
            </a:r>
            <a:r>
              <a:rPr lang="ko-KR" altLang="en-US" sz="1800" dirty="0"/>
              <a:t>자동차 장착 사양</a:t>
            </a:r>
            <a:r>
              <a:rPr lang="en-US" altLang="ko-KR" sz="1800" dirty="0"/>
              <a:t>)</a:t>
            </a:r>
          </a:p>
          <a:p>
            <a:pPr>
              <a:lnSpc>
                <a:spcPct val="150000"/>
              </a:lnSpc>
            </a:pPr>
            <a:endParaRPr lang="en-US" altLang="ko-KR" sz="1800" dirty="0"/>
          </a:p>
          <a:p>
            <a:pPr>
              <a:lnSpc>
                <a:spcPct val="150000"/>
              </a:lnSpc>
            </a:pPr>
            <a:r>
              <a:rPr lang="en-US" altLang="ko-KR" dirty="0"/>
              <a:t>3. </a:t>
            </a:r>
            <a:r>
              <a:rPr lang="ko-KR" altLang="en-US" dirty="0"/>
              <a:t>자동차 실시간 정보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   - </a:t>
            </a:r>
            <a:r>
              <a:rPr lang="ko-KR" altLang="en-US" dirty="0"/>
              <a:t>단말기 </a:t>
            </a:r>
            <a:r>
              <a:rPr lang="en-US" altLang="ko-KR" dirty="0"/>
              <a:t>GPS</a:t>
            </a:r>
            <a:r>
              <a:rPr lang="ko-KR" altLang="en-US" dirty="0"/>
              <a:t>장치를 통해</a:t>
            </a:r>
            <a:r>
              <a:rPr lang="en-US" altLang="ko-KR" dirty="0"/>
              <a:t> “</a:t>
            </a:r>
            <a:r>
              <a:rPr lang="ko-KR" altLang="en-US" dirty="0"/>
              <a:t>위치 정보</a:t>
            </a:r>
            <a:r>
              <a:rPr lang="en-US" altLang="ko-KR" dirty="0"/>
              <a:t>”</a:t>
            </a:r>
            <a:r>
              <a:rPr lang="ko-KR" altLang="en-US" dirty="0"/>
              <a:t> 획득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sz="1800" dirty="0"/>
              <a:t>   - </a:t>
            </a:r>
            <a:r>
              <a:rPr lang="ko-KR" altLang="en-US" dirty="0"/>
              <a:t>차량 </a:t>
            </a:r>
            <a:r>
              <a:rPr lang="en-US" altLang="ko-KR" dirty="0"/>
              <a:t>OBD</a:t>
            </a:r>
            <a:r>
              <a:rPr lang="ko-KR" altLang="en-US" dirty="0"/>
              <a:t>단자에 </a:t>
            </a:r>
            <a:r>
              <a:rPr lang="ko-KR" altLang="en-US" dirty="0" err="1"/>
              <a:t>스케너를</a:t>
            </a:r>
            <a:r>
              <a:rPr lang="ko-KR" altLang="en-US" dirty="0"/>
              <a:t> 설치</a:t>
            </a:r>
            <a:r>
              <a:rPr lang="en-US" altLang="ko-KR" dirty="0"/>
              <a:t>,</a:t>
            </a:r>
            <a:r>
              <a:rPr lang="ko-KR" altLang="en-US" dirty="0"/>
              <a:t> 단말기와 통신을 통해 </a:t>
            </a:r>
            <a:r>
              <a:rPr lang="en-US" altLang="ko-KR" dirty="0"/>
              <a:t>“</a:t>
            </a:r>
            <a:r>
              <a:rPr lang="ko-KR" altLang="en-US" dirty="0"/>
              <a:t>차량 실시간 상태</a:t>
            </a:r>
            <a:r>
              <a:rPr lang="en-US" altLang="ko-KR" dirty="0"/>
              <a:t>”</a:t>
            </a:r>
            <a:r>
              <a:rPr lang="ko-KR" altLang="en-US" dirty="0"/>
              <a:t> 정보획득  </a:t>
            </a:r>
            <a:r>
              <a:rPr lang="en-US" altLang="ko-KR" b="1" dirty="0">
                <a:solidFill>
                  <a:srgbClr val="FF0000"/>
                </a:solidFill>
              </a:rPr>
              <a:t>(“</a:t>
            </a:r>
            <a:r>
              <a:rPr lang="ko-KR" altLang="en-US" b="1" dirty="0" err="1">
                <a:solidFill>
                  <a:srgbClr val="FF0000"/>
                </a:solidFill>
              </a:rPr>
              <a:t>인포카</a:t>
            </a:r>
            <a:r>
              <a:rPr lang="en-US" altLang="ko-KR" b="1" dirty="0">
                <a:solidFill>
                  <a:srgbClr val="FF0000"/>
                </a:solidFill>
              </a:rPr>
              <a:t>”</a:t>
            </a:r>
            <a:r>
              <a:rPr lang="ko-KR" altLang="en-US" b="1" dirty="0">
                <a:solidFill>
                  <a:srgbClr val="FF0000"/>
                </a:solidFill>
              </a:rPr>
              <a:t> 어플 확인</a:t>
            </a:r>
            <a:r>
              <a:rPr lang="en-US" altLang="ko-KR" b="1" dirty="0">
                <a:solidFill>
                  <a:srgbClr val="FF0000"/>
                </a:solidFill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en-US" altLang="ko-KR" dirty="0"/>
              <a:t>     (</a:t>
            </a:r>
            <a:r>
              <a:rPr lang="ko-KR" altLang="en-US" dirty="0"/>
              <a:t>연비</a:t>
            </a:r>
            <a:r>
              <a:rPr lang="en-US" altLang="ko-KR" dirty="0"/>
              <a:t>, </a:t>
            </a:r>
            <a:r>
              <a:rPr lang="ko-KR" altLang="en-US" dirty="0"/>
              <a:t>주행거리</a:t>
            </a:r>
            <a:r>
              <a:rPr lang="en-US" altLang="ko-KR" dirty="0"/>
              <a:t>, </a:t>
            </a:r>
            <a:r>
              <a:rPr lang="ko-KR" altLang="en-US" dirty="0"/>
              <a:t>주행기록</a:t>
            </a:r>
            <a:r>
              <a:rPr lang="en-US" altLang="ko-KR" dirty="0"/>
              <a:t>, </a:t>
            </a:r>
            <a:r>
              <a:rPr lang="ko-KR" altLang="en-US" dirty="0"/>
              <a:t>각종 소모품</a:t>
            </a:r>
            <a:r>
              <a:rPr lang="en-US" altLang="ko-KR" dirty="0"/>
              <a:t>(</a:t>
            </a:r>
            <a:r>
              <a:rPr lang="ko-KR" altLang="en-US" dirty="0" err="1"/>
              <a:t>오일류</a:t>
            </a:r>
            <a:r>
              <a:rPr lang="en-US" altLang="ko-KR" dirty="0"/>
              <a:t>)</a:t>
            </a:r>
            <a:r>
              <a:rPr lang="ko-KR" altLang="en-US" dirty="0"/>
              <a:t> 상태</a:t>
            </a:r>
            <a:r>
              <a:rPr lang="en-US" altLang="ko-KR" dirty="0"/>
              <a:t>, </a:t>
            </a:r>
            <a:r>
              <a:rPr lang="ko-KR" altLang="en-US" dirty="0"/>
              <a:t>주행습관</a:t>
            </a:r>
            <a:r>
              <a:rPr lang="en-US" altLang="ko-KR" dirty="0"/>
              <a:t>-</a:t>
            </a:r>
            <a:r>
              <a:rPr lang="ko-KR" altLang="en-US" dirty="0"/>
              <a:t>운전 스타일</a:t>
            </a:r>
            <a:r>
              <a:rPr lang="en-US" altLang="ko-KR" dirty="0"/>
              <a:t>, </a:t>
            </a:r>
            <a:r>
              <a:rPr lang="ko-KR" altLang="en-US" dirty="0"/>
              <a:t>차량 진단</a:t>
            </a:r>
            <a:r>
              <a:rPr lang="en-US" altLang="ko-KR" dirty="0"/>
              <a:t>)</a:t>
            </a:r>
            <a:endParaRPr lang="ko-KR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226750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8385672-6157-453F-ADD2-56C01618E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1324745"/>
          </a:xfrm>
        </p:spPr>
        <p:txBody>
          <a:bodyPr anchor="t"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ko-KR" altLang="en-US" dirty="0"/>
              <a:t>자동차 정보를 이용한 마케팅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49E18B5-0313-4B5D-B0B0-69D662273F9D}"/>
              </a:ext>
            </a:extLst>
          </p:cNvPr>
          <p:cNvSpPr txBox="1"/>
          <p:nvPr/>
        </p:nvSpPr>
        <p:spPr>
          <a:xfrm>
            <a:off x="374469" y="1452517"/>
            <a:ext cx="11704319" cy="25317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ko-KR" altLang="en-US" dirty="0" err="1"/>
              <a:t>플렛폼</a:t>
            </a:r>
            <a:r>
              <a:rPr lang="ko-KR" altLang="en-US" dirty="0"/>
              <a:t> 사업자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    - </a:t>
            </a:r>
            <a:r>
              <a:rPr lang="ko-KR" altLang="en-US" dirty="0" err="1"/>
              <a:t>플렛폼에</a:t>
            </a:r>
            <a:r>
              <a:rPr lang="ko-KR" altLang="en-US" dirty="0"/>
              <a:t> 축적된 고객 및 소유 자동차 정보 </a:t>
            </a:r>
            <a:r>
              <a:rPr lang="en-US" altLang="ko-KR" dirty="0"/>
              <a:t>DB</a:t>
            </a:r>
            <a:r>
              <a:rPr lang="ko-KR" altLang="en-US" dirty="0"/>
              <a:t>화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    - DB</a:t>
            </a:r>
            <a:r>
              <a:rPr lang="ko-KR" altLang="en-US" dirty="0"/>
              <a:t>를 바탕으로 </a:t>
            </a:r>
            <a:r>
              <a:rPr lang="ko-KR" altLang="en-US" dirty="0" err="1"/>
              <a:t>플렛폼</a:t>
            </a:r>
            <a:r>
              <a:rPr lang="ko-KR" altLang="en-US" dirty="0"/>
              <a:t> 사업자가 직접 타겟 마케팅 진행 가능</a:t>
            </a:r>
            <a:endParaRPr lang="en-US" altLang="ko-KR" dirty="0"/>
          </a:p>
          <a:p>
            <a:pPr>
              <a:lnSpc>
                <a:spcPct val="150000"/>
              </a:lnSpc>
            </a:pP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2. </a:t>
            </a:r>
            <a:r>
              <a:rPr lang="ko-KR" altLang="en-US" dirty="0"/>
              <a:t>광고주</a:t>
            </a:r>
            <a:endParaRPr lang="en-US" altLang="ko-KR" dirty="0"/>
          </a:p>
          <a:p>
            <a:pPr>
              <a:lnSpc>
                <a:spcPct val="150000"/>
              </a:lnSpc>
            </a:pPr>
            <a:r>
              <a:rPr lang="en-US" altLang="ko-KR" dirty="0"/>
              <a:t>    - DB</a:t>
            </a:r>
            <a:r>
              <a:rPr lang="ko-KR" altLang="en-US" dirty="0"/>
              <a:t>를 활용하여 광고주가 직접 타겟 마케팅 진행 </a:t>
            </a:r>
            <a:r>
              <a:rPr lang="en-US" altLang="ko-KR" dirty="0"/>
              <a:t>(</a:t>
            </a:r>
            <a:r>
              <a:rPr lang="ko-KR" altLang="en-US" dirty="0"/>
              <a:t>타겟 마케팅 </a:t>
            </a:r>
            <a:r>
              <a:rPr lang="ko-KR" altLang="en-US" dirty="0" err="1"/>
              <a:t>플렛폼</a:t>
            </a:r>
            <a:r>
              <a:rPr lang="ko-KR" altLang="en-US" dirty="0"/>
              <a:t> 이용</a:t>
            </a:r>
            <a:r>
              <a:rPr lang="en-US" altLang="ko-KR" dirty="0"/>
              <a:t>)</a:t>
            </a:r>
          </a:p>
        </p:txBody>
      </p:sp>
      <p:sp>
        <p:nvSpPr>
          <p:cNvPr id="5" name="직사각형 4">
            <a:extLst>
              <a:ext uri="{FF2B5EF4-FFF2-40B4-BE49-F238E27FC236}">
                <a16:creationId xmlns:a16="http://schemas.microsoft.com/office/drawing/2014/main" id="{EFE8A3A4-4262-4369-B29F-56760E205875}"/>
              </a:ext>
            </a:extLst>
          </p:cNvPr>
          <p:cNvSpPr/>
          <p:nvPr/>
        </p:nvSpPr>
        <p:spPr>
          <a:xfrm>
            <a:off x="4433208" y="4027603"/>
            <a:ext cx="3405051" cy="454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solidFill>
                  <a:schemeClr val="tx1"/>
                </a:solidFill>
              </a:rPr>
              <a:t>예제 </a:t>
            </a:r>
            <a:r>
              <a:rPr lang="en-US" altLang="ko-KR" b="1" dirty="0">
                <a:solidFill>
                  <a:schemeClr val="tx1"/>
                </a:solidFill>
              </a:rPr>
              <a:t>#1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13" name="표 13">
            <a:extLst>
              <a:ext uri="{FF2B5EF4-FFF2-40B4-BE49-F238E27FC236}">
                <a16:creationId xmlns:a16="http://schemas.microsoft.com/office/drawing/2014/main" id="{A584B09F-BDBA-4EA9-8B94-9F16044433F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4790830"/>
              </p:ext>
            </p:extLst>
          </p:nvPr>
        </p:nvGraphicFramePr>
        <p:xfrm>
          <a:off x="4433208" y="4579333"/>
          <a:ext cx="3405051" cy="2168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051">
                  <a:extLst>
                    <a:ext uri="{9D8B030D-6E8A-4147-A177-3AD203B41FA5}">
                      <a16:colId xmlns:a16="http://schemas.microsoft.com/office/drawing/2014/main" val="1006651724"/>
                    </a:ext>
                  </a:extLst>
                </a:gridCol>
              </a:tblGrid>
              <a:tr h="9799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최근 주유소를 오픈한 </a:t>
                      </a:r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씨는 주유소 홍보를 진행하고 싶어 한다</a:t>
                      </a:r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745209"/>
                  </a:ext>
                </a:extLst>
              </a:tr>
              <a:tr h="106181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씨가 소유한 주유소 반경 </a:t>
                      </a:r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1Km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에 위치한 차량 중</a:t>
                      </a:r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현재 기름이 </a:t>
                      </a:r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이하인 차량을 대상으로 홍보 진행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949302"/>
                  </a:ext>
                </a:extLst>
              </a:tr>
            </a:tbl>
          </a:graphicData>
        </a:graphic>
      </p:graphicFrame>
      <p:sp>
        <p:nvSpPr>
          <p:cNvPr id="15" name="직사각형 14">
            <a:extLst>
              <a:ext uri="{FF2B5EF4-FFF2-40B4-BE49-F238E27FC236}">
                <a16:creationId xmlns:a16="http://schemas.microsoft.com/office/drawing/2014/main" id="{1CE179BC-BABD-45FF-9BE4-58C8968D9734}"/>
              </a:ext>
            </a:extLst>
          </p:cNvPr>
          <p:cNvSpPr/>
          <p:nvPr/>
        </p:nvSpPr>
        <p:spPr>
          <a:xfrm>
            <a:off x="4433208" y="4027602"/>
            <a:ext cx="3405051" cy="454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solidFill>
                  <a:schemeClr val="tx1"/>
                </a:solidFill>
              </a:rPr>
              <a:t>예제 </a:t>
            </a:r>
            <a:r>
              <a:rPr lang="en-US" altLang="ko-KR" b="1" dirty="0">
                <a:solidFill>
                  <a:schemeClr val="tx1"/>
                </a:solidFill>
              </a:rPr>
              <a:t>#2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16" name="표 13">
            <a:extLst>
              <a:ext uri="{FF2B5EF4-FFF2-40B4-BE49-F238E27FC236}">
                <a16:creationId xmlns:a16="http://schemas.microsoft.com/office/drawing/2014/main" id="{6274E7AF-BDA2-4294-8257-24BADF29D0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738544"/>
              </p:ext>
            </p:extLst>
          </p:nvPr>
        </p:nvGraphicFramePr>
        <p:xfrm>
          <a:off x="4433208" y="4579332"/>
          <a:ext cx="3405051" cy="21686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051">
                  <a:extLst>
                    <a:ext uri="{9D8B030D-6E8A-4147-A177-3AD203B41FA5}">
                      <a16:colId xmlns:a16="http://schemas.microsoft.com/office/drawing/2014/main" val="1006651724"/>
                    </a:ext>
                  </a:extLst>
                </a:gridCol>
              </a:tblGrid>
              <a:tr h="97997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최근 주유소를 오픈한 </a:t>
                      </a:r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씨는 주유소 홍보를 진행하고 싶어 한다</a:t>
                      </a:r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 (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세차 무료 이벤트</a:t>
                      </a:r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ko-KR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745209"/>
                  </a:ext>
                </a:extLst>
              </a:tr>
              <a:tr h="106181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씨가 소유한 주유소 반경 </a:t>
                      </a:r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1Km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에 위치한 차량 중</a:t>
                      </a:r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현재 기름이 </a:t>
                      </a:r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30%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이하인 차량을 대상으로 홍보 진행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949302"/>
                  </a:ext>
                </a:extLst>
              </a:tr>
            </a:tbl>
          </a:graphicData>
        </a:graphic>
      </p:graphicFrame>
      <p:sp>
        <p:nvSpPr>
          <p:cNvPr id="20" name="직사각형 19">
            <a:extLst>
              <a:ext uri="{FF2B5EF4-FFF2-40B4-BE49-F238E27FC236}">
                <a16:creationId xmlns:a16="http://schemas.microsoft.com/office/drawing/2014/main" id="{3A43D8F5-3284-4CDF-97BE-C1B1DD0B39A6}"/>
              </a:ext>
            </a:extLst>
          </p:cNvPr>
          <p:cNvSpPr/>
          <p:nvPr/>
        </p:nvSpPr>
        <p:spPr>
          <a:xfrm>
            <a:off x="8306708" y="4027603"/>
            <a:ext cx="3405051" cy="454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solidFill>
                  <a:schemeClr val="tx1"/>
                </a:solidFill>
              </a:rPr>
              <a:t>예제 </a:t>
            </a:r>
            <a:r>
              <a:rPr lang="en-US" altLang="ko-KR" b="1" dirty="0">
                <a:solidFill>
                  <a:schemeClr val="tx1"/>
                </a:solidFill>
              </a:rPr>
              <a:t>#1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21" name="표 13">
            <a:extLst>
              <a:ext uri="{FF2B5EF4-FFF2-40B4-BE49-F238E27FC236}">
                <a16:creationId xmlns:a16="http://schemas.microsoft.com/office/drawing/2014/main" id="{88EBC71D-D9B0-48B5-9AFF-92E3C15404B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4123149"/>
              </p:ext>
            </p:extLst>
          </p:nvPr>
        </p:nvGraphicFramePr>
        <p:xfrm>
          <a:off x="8306708" y="4579333"/>
          <a:ext cx="3405051" cy="22505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051">
                  <a:extLst>
                    <a:ext uri="{9D8B030D-6E8A-4147-A177-3AD203B41FA5}">
                      <a16:colId xmlns:a16="http://schemas.microsoft.com/office/drawing/2014/main" val="1006651724"/>
                    </a:ext>
                  </a:extLst>
                </a:gridCol>
              </a:tblGrid>
              <a:tr h="97997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씨는 최근 출시한 </a:t>
                      </a:r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7&amp;9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인승 </a:t>
                      </a:r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MPV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중 </a:t>
                      </a:r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인승 </a:t>
                      </a:r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“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전용</a:t>
                      </a:r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”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악세서리를 제작하였고 홍보하고 싶어 한다</a:t>
                      </a:r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745209"/>
                  </a:ext>
                </a:extLst>
              </a:tr>
              <a:tr h="106181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씨는 최근 해당 차량을 출고하고 </a:t>
                      </a:r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인승 옵션이 달려 있는 차량을 대상으로 홍보 진행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949302"/>
                  </a:ext>
                </a:extLst>
              </a:tr>
            </a:tbl>
          </a:graphicData>
        </a:graphic>
      </p:graphicFrame>
      <p:sp>
        <p:nvSpPr>
          <p:cNvPr id="22" name="직사각형 21">
            <a:extLst>
              <a:ext uri="{FF2B5EF4-FFF2-40B4-BE49-F238E27FC236}">
                <a16:creationId xmlns:a16="http://schemas.microsoft.com/office/drawing/2014/main" id="{6BDCF984-6261-4A87-8BBA-782A3DBAE75A}"/>
              </a:ext>
            </a:extLst>
          </p:cNvPr>
          <p:cNvSpPr/>
          <p:nvPr/>
        </p:nvSpPr>
        <p:spPr>
          <a:xfrm>
            <a:off x="8306708" y="4027602"/>
            <a:ext cx="3405051" cy="454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solidFill>
                  <a:schemeClr val="tx1"/>
                </a:solidFill>
              </a:rPr>
              <a:t>예제 </a:t>
            </a:r>
            <a:r>
              <a:rPr lang="en-US" altLang="ko-KR" b="1" dirty="0">
                <a:solidFill>
                  <a:schemeClr val="tx1"/>
                </a:solidFill>
              </a:rPr>
              <a:t>#3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28" name="직사각형 27">
            <a:extLst>
              <a:ext uri="{FF2B5EF4-FFF2-40B4-BE49-F238E27FC236}">
                <a16:creationId xmlns:a16="http://schemas.microsoft.com/office/drawing/2014/main" id="{3CA78899-2789-4B88-B263-BEB8C497A836}"/>
              </a:ext>
            </a:extLst>
          </p:cNvPr>
          <p:cNvSpPr/>
          <p:nvPr/>
        </p:nvSpPr>
        <p:spPr>
          <a:xfrm>
            <a:off x="559708" y="4027603"/>
            <a:ext cx="3405051" cy="454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solidFill>
                  <a:schemeClr val="tx1"/>
                </a:solidFill>
              </a:rPr>
              <a:t>예제 </a:t>
            </a:r>
            <a:r>
              <a:rPr lang="en-US" altLang="ko-KR" b="1" dirty="0">
                <a:solidFill>
                  <a:schemeClr val="tx1"/>
                </a:solidFill>
              </a:rPr>
              <a:t>#1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sp>
        <p:nvSpPr>
          <p:cNvPr id="30" name="직사각형 29">
            <a:extLst>
              <a:ext uri="{FF2B5EF4-FFF2-40B4-BE49-F238E27FC236}">
                <a16:creationId xmlns:a16="http://schemas.microsoft.com/office/drawing/2014/main" id="{8CE0FA56-D6FE-4197-865B-67F0D5FB5CCD}"/>
              </a:ext>
            </a:extLst>
          </p:cNvPr>
          <p:cNvSpPr/>
          <p:nvPr/>
        </p:nvSpPr>
        <p:spPr>
          <a:xfrm>
            <a:off x="559708" y="4027602"/>
            <a:ext cx="3405051" cy="454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b="1" dirty="0">
                <a:solidFill>
                  <a:schemeClr val="tx1"/>
                </a:solidFill>
              </a:rPr>
              <a:t>예제 </a:t>
            </a:r>
            <a:r>
              <a:rPr lang="en-US" altLang="ko-KR" b="1" dirty="0">
                <a:solidFill>
                  <a:schemeClr val="tx1"/>
                </a:solidFill>
              </a:rPr>
              <a:t>#1</a:t>
            </a:r>
            <a:endParaRPr lang="ko-KR" altLang="en-US" b="1" dirty="0">
              <a:solidFill>
                <a:schemeClr val="tx1"/>
              </a:solidFill>
            </a:endParaRPr>
          </a:p>
        </p:txBody>
      </p:sp>
      <p:graphicFrame>
        <p:nvGraphicFramePr>
          <p:cNvPr id="32" name="표 13">
            <a:extLst>
              <a:ext uri="{FF2B5EF4-FFF2-40B4-BE49-F238E27FC236}">
                <a16:creationId xmlns:a16="http://schemas.microsoft.com/office/drawing/2014/main" id="{92C9BB9A-78F9-4711-88D5-7D0004EE3B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3977801"/>
              </p:ext>
            </p:extLst>
          </p:nvPr>
        </p:nvGraphicFramePr>
        <p:xfrm>
          <a:off x="559708" y="4579333"/>
          <a:ext cx="3405051" cy="21375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5051">
                  <a:extLst>
                    <a:ext uri="{9D8B030D-6E8A-4147-A177-3AD203B41FA5}">
                      <a16:colId xmlns:a16="http://schemas.microsoft.com/office/drawing/2014/main" val="1006651724"/>
                    </a:ext>
                  </a:extLst>
                </a:gridCol>
              </a:tblGrid>
              <a:tr h="1185029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 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보험사는 최근 차량을 추고 하지 한지 </a:t>
                      </a:r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년 미만에 운행 횟수가 적은 운전자를 대상으로 한 상품을 출시 하고 홍보하고자 한다</a:t>
                      </a:r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18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3745209"/>
                  </a:ext>
                </a:extLst>
              </a:tr>
              <a:tr h="67453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고객정보</a:t>
                      </a:r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출고시기</a:t>
                      </a:r>
                      <a:r>
                        <a:rPr lang="en-US" altLang="ko-KR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차량 주행거리 확인하고 </a:t>
                      </a:r>
                      <a:r>
                        <a:rPr lang="ko-KR" altLang="en-US" sz="1800" b="1" kern="120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타겟마케팅</a:t>
                      </a:r>
                      <a:r>
                        <a:rPr lang="ko-KR" altLang="en-US" sz="18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진행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8949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5051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481</Words>
  <Application>Microsoft Office PowerPoint</Application>
  <PresentationFormat>와이드스크린</PresentationFormat>
  <Paragraphs>42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8" baseType="lpstr">
      <vt:lpstr>맑은 고딕</vt:lpstr>
      <vt:lpstr>Arial</vt:lpstr>
      <vt:lpstr>Wingdings</vt:lpstr>
      <vt:lpstr>Office 테마</vt:lpstr>
      <vt:lpstr>단말기를 이용한  자동차 타겟 마케팅  시스템 구현 및 시스템 제공 방법</vt:lpstr>
      <vt:lpstr>개요</vt:lpstr>
      <vt:lpstr>자동차 정보 획득 방법</vt:lpstr>
      <vt:lpstr>자동차 정보를 이용한 마케팅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단말기를 이용한  자동차 타겟 마케팅  시스템 구현 및 시스템 제공 방법</dc:title>
  <dc:creator>Juan Francis</dc:creator>
  <cp:lastModifiedBy>Juan Francis</cp:lastModifiedBy>
  <cp:revision>2</cp:revision>
  <dcterms:created xsi:type="dcterms:W3CDTF">2021-08-15T22:05:25Z</dcterms:created>
  <dcterms:modified xsi:type="dcterms:W3CDTF">2021-08-15T23:23:17Z</dcterms:modified>
</cp:coreProperties>
</file>